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96" autoAdjust="0"/>
  </p:normalViewPr>
  <p:slideViewPr>
    <p:cSldViewPr>
      <p:cViewPr varScale="1">
        <p:scale>
          <a:sx n="39" d="100"/>
          <a:sy n="3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0D768B-B974-4150-A45D-7C9E39B37328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88EA65-78BB-4AA4-A957-1E0932E5D184}">
      <dgm:prSet phldrT="[Текст]" custT="1"/>
      <dgm:spPr/>
      <dgm:t>
        <a:bodyPr/>
        <a:lstStyle/>
        <a:p>
          <a:r>
            <a:rPr lang="ru-RU" sz="800" dirty="0" smtClean="0"/>
            <a:t> </a:t>
          </a:r>
          <a:r>
            <a:rPr lang="ru-RU" sz="2400" b="1" dirty="0" smtClean="0"/>
            <a:t>Полный покой.</a:t>
          </a:r>
          <a:endParaRPr lang="ru-RU" sz="2400" b="1" dirty="0"/>
        </a:p>
      </dgm:t>
    </dgm:pt>
    <dgm:pt modelId="{9639E495-8517-49F8-9BAF-15B8A7B3C30D}" type="parTrans" cxnId="{577E7FC0-BFF5-492B-B47F-B34D1DFCF2DB}">
      <dgm:prSet/>
      <dgm:spPr/>
      <dgm:t>
        <a:bodyPr/>
        <a:lstStyle/>
        <a:p>
          <a:endParaRPr lang="ru-RU"/>
        </a:p>
      </dgm:t>
    </dgm:pt>
    <dgm:pt modelId="{8D26F470-91C2-4800-8562-7B4A7B7AECCB}" type="sibTrans" cxnId="{577E7FC0-BFF5-492B-B47F-B34D1DFCF2DB}">
      <dgm:prSet/>
      <dgm:spPr/>
      <dgm:t>
        <a:bodyPr/>
        <a:lstStyle/>
        <a:p>
          <a:endParaRPr lang="ru-RU"/>
        </a:p>
      </dgm:t>
    </dgm:pt>
    <dgm:pt modelId="{2AB4AB06-9078-4886-8ACC-16723B082D31}">
      <dgm:prSet phldrT="[Текст]" custT="1"/>
      <dgm:spPr/>
      <dgm:t>
        <a:bodyPr/>
        <a:lstStyle/>
        <a:p>
          <a:r>
            <a:rPr lang="ru-RU" sz="2400" b="1" dirty="0" smtClean="0"/>
            <a:t>Лежачее положение с приподнятыми нижними конечностями.</a:t>
          </a:r>
          <a:endParaRPr lang="ru-RU" sz="2400" b="1" dirty="0"/>
        </a:p>
      </dgm:t>
    </dgm:pt>
    <dgm:pt modelId="{4B4EDC1F-8376-405A-B94C-3B0D50EF0111}" type="parTrans" cxnId="{4930960E-6FF8-42D3-9C55-A91AA34555F8}">
      <dgm:prSet/>
      <dgm:spPr/>
      <dgm:t>
        <a:bodyPr/>
        <a:lstStyle/>
        <a:p>
          <a:endParaRPr lang="ru-RU"/>
        </a:p>
      </dgm:t>
    </dgm:pt>
    <dgm:pt modelId="{D7045F68-496D-4B1A-9BC0-DF4C090A6016}" type="sibTrans" cxnId="{4930960E-6FF8-42D3-9C55-A91AA34555F8}">
      <dgm:prSet/>
      <dgm:spPr/>
      <dgm:t>
        <a:bodyPr/>
        <a:lstStyle/>
        <a:p>
          <a:endParaRPr lang="ru-RU"/>
        </a:p>
      </dgm:t>
    </dgm:pt>
    <dgm:pt modelId="{6D3776B0-23F8-4581-9860-F152CB53B791}">
      <dgm:prSet phldrT="[Текст]" custT="1"/>
      <dgm:spPr/>
      <dgm:t>
        <a:bodyPr/>
        <a:lstStyle/>
        <a:p>
          <a:r>
            <a:rPr lang="ru-RU" sz="2400" b="1" dirty="0" smtClean="0"/>
            <a:t>Грелки к ногам.</a:t>
          </a:r>
          <a:endParaRPr lang="ru-RU" sz="2400" b="1" dirty="0"/>
        </a:p>
      </dgm:t>
    </dgm:pt>
    <dgm:pt modelId="{927DFB8D-F736-498E-940B-ACFF97B98376}" type="parTrans" cxnId="{B38222F7-E226-4DD0-ADDF-6163D2475F51}">
      <dgm:prSet/>
      <dgm:spPr/>
      <dgm:t>
        <a:bodyPr/>
        <a:lstStyle/>
        <a:p>
          <a:endParaRPr lang="ru-RU"/>
        </a:p>
      </dgm:t>
    </dgm:pt>
    <dgm:pt modelId="{74DB9BB5-C8D2-4C3E-BD74-C97F6E17307B}" type="sibTrans" cxnId="{B38222F7-E226-4DD0-ADDF-6163D2475F51}">
      <dgm:prSet/>
      <dgm:spPr/>
      <dgm:t>
        <a:bodyPr/>
        <a:lstStyle/>
        <a:p>
          <a:endParaRPr lang="ru-RU"/>
        </a:p>
      </dgm:t>
    </dgm:pt>
    <dgm:pt modelId="{63B608D1-B62A-4513-81CC-8B3BD1BDB0B0}">
      <dgm:prSet phldrT="[Текст]" custT="1"/>
      <dgm:spPr/>
      <dgm:t>
        <a:bodyPr/>
        <a:lstStyle/>
        <a:p>
          <a:r>
            <a:rPr lang="ru-RU" sz="2400" b="1" dirty="0" smtClean="0"/>
            <a:t>Теплое питье.</a:t>
          </a:r>
          <a:endParaRPr lang="ru-RU" sz="2400" b="1" dirty="0"/>
        </a:p>
      </dgm:t>
    </dgm:pt>
    <dgm:pt modelId="{6A7F345D-0746-4297-8556-091C6037D3B9}" type="parTrans" cxnId="{107681F0-8A14-4322-80AA-3A0BD12016AB}">
      <dgm:prSet/>
      <dgm:spPr/>
      <dgm:t>
        <a:bodyPr/>
        <a:lstStyle/>
        <a:p>
          <a:endParaRPr lang="ru-RU"/>
        </a:p>
      </dgm:t>
    </dgm:pt>
    <dgm:pt modelId="{1EA9CDF1-DB6F-4364-B1BF-A57ABF878C3B}" type="sibTrans" cxnId="{107681F0-8A14-4322-80AA-3A0BD12016AB}">
      <dgm:prSet/>
      <dgm:spPr/>
      <dgm:t>
        <a:bodyPr/>
        <a:lstStyle/>
        <a:p>
          <a:endParaRPr lang="ru-RU"/>
        </a:p>
      </dgm:t>
    </dgm:pt>
    <dgm:pt modelId="{239AF368-88FB-4A8E-8AB3-9CEE52BFE66B}">
      <dgm:prSet phldrT="[Текст]" custT="1"/>
      <dgm:spPr/>
      <dgm:t>
        <a:bodyPr/>
        <a:lstStyle/>
        <a:p>
          <a:r>
            <a:rPr lang="ru-RU" sz="2400" b="1" dirty="0" smtClean="0"/>
            <a:t>Обеспечить подачу увлажненного кислорода.</a:t>
          </a:r>
          <a:endParaRPr lang="ru-RU" sz="2400" b="1" dirty="0"/>
        </a:p>
      </dgm:t>
    </dgm:pt>
    <dgm:pt modelId="{FD54F6CF-9571-4BB2-9431-E2C9E1E9239F}" type="parTrans" cxnId="{AA540198-77AD-40DB-9135-F5618B9E3C65}">
      <dgm:prSet/>
      <dgm:spPr/>
      <dgm:t>
        <a:bodyPr/>
        <a:lstStyle/>
        <a:p>
          <a:endParaRPr lang="ru-RU"/>
        </a:p>
      </dgm:t>
    </dgm:pt>
    <dgm:pt modelId="{C28A4D1B-3118-4F26-90C2-48F2CE69EB23}" type="sibTrans" cxnId="{AA540198-77AD-40DB-9135-F5618B9E3C65}">
      <dgm:prSet/>
      <dgm:spPr/>
      <dgm:t>
        <a:bodyPr/>
        <a:lstStyle/>
        <a:p>
          <a:endParaRPr lang="ru-RU"/>
        </a:p>
      </dgm:t>
    </dgm:pt>
    <dgm:pt modelId="{99F03C67-8D31-49C2-B4AE-5F3268BA3382}">
      <dgm:prSet phldrT="[Текст]" custT="1"/>
      <dgm:spPr/>
      <dgm:t>
        <a:bodyPr/>
        <a:lstStyle/>
        <a:p>
          <a:r>
            <a:rPr lang="ru-RU" sz="2400" b="1" dirty="0" smtClean="0"/>
            <a:t>Контроль пульса, АД, ЧДД, диуреза.</a:t>
          </a:r>
          <a:endParaRPr lang="ru-RU" sz="2400" b="1" dirty="0"/>
        </a:p>
      </dgm:t>
    </dgm:pt>
    <dgm:pt modelId="{227A0680-DA4E-43E5-93F6-4D143D55CA54}" type="parTrans" cxnId="{485E046C-C3B2-4434-8D23-C1C174C09493}">
      <dgm:prSet/>
      <dgm:spPr/>
      <dgm:t>
        <a:bodyPr/>
        <a:lstStyle/>
        <a:p>
          <a:endParaRPr lang="ru-RU"/>
        </a:p>
      </dgm:t>
    </dgm:pt>
    <dgm:pt modelId="{A20C3066-2BC8-443C-A90E-358AABF36BB6}" type="sibTrans" cxnId="{485E046C-C3B2-4434-8D23-C1C174C09493}">
      <dgm:prSet/>
      <dgm:spPr/>
      <dgm:t>
        <a:bodyPr/>
        <a:lstStyle/>
        <a:p>
          <a:endParaRPr lang="ru-RU"/>
        </a:p>
      </dgm:t>
    </dgm:pt>
    <dgm:pt modelId="{82F66592-4CDB-445C-987C-D13C7ADE60EA}">
      <dgm:prSet phldrT="[Текст]" custT="1"/>
      <dgm:spPr/>
      <dgm:t>
        <a:bodyPr/>
        <a:lstStyle/>
        <a:p>
          <a:r>
            <a:rPr lang="ru-RU" sz="2400" b="1" dirty="0" smtClean="0"/>
            <a:t>Подготовить лекарственные средства: 1,0 мл 1% раствора мезатона, 2 мл кордиамина, 10 мл раствора дофамина.</a:t>
          </a:r>
          <a:endParaRPr lang="ru-RU" sz="2400" b="1" dirty="0"/>
        </a:p>
      </dgm:t>
    </dgm:pt>
    <dgm:pt modelId="{48C70D77-230A-4C98-8024-D1C0514A650D}" type="parTrans" cxnId="{FAA5DAA1-A53A-4D20-BF5F-A72862532084}">
      <dgm:prSet/>
      <dgm:spPr/>
      <dgm:t>
        <a:bodyPr/>
        <a:lstStyle/>
        <a:p>
          <a:endParaRPr lang="ru-RU"/>
        </a:p>
      </dgm:t>
    </dgm:pt>
    <dgm:pt modelId="{7B15DB58-6F9A-4C66-B28A-200C9AFD7129}" type="sibTrans" cxnId="{FAA5DAA1-A53A-4D20-BF5F-A72862532084}">
      <dgm:prSet/>
      <dgm:spPr/>
      <dgm:t>
        <a:bodyPr/>
        <a:lstStyle/>
        <a:p>
          <a:endParaRPr lang="ru-RU"/>
        </a:p>
      </dgm:t>
    </dgm:pt>
    <dgm:pt modelId="{965E6DE3-C22C-4AA6-97D0-27302F778C29}" type="pres">
      <dgm:prSet presAssocID="{160D768B-B974-4150-A45D-7C9E39B373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6F569-006B-4516-84F9-6396E9E3A62B}" type="pres">
      <dgm:prSet presAssocID="{A988EA65-78BB-4AA4-A957-1E0932E5D184}" presName="parentLin" presStyleCnt="0"/>
      <dgm:spPr/>
    </dgm:pt>
    <dgm:pt modelId="{7E90C411-B432-4B53-B435-6ED17A243426}" type="pres">
      <dgm:prSet presAssocID="{A988EA65-78BB-4AA4-A957-1E0932E5D18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9D287F43-DC7B-4CD1-B938-344456192F8C}" type="pres">
      <dgm:prSet presAssocID="{A988EA65-78BB-4AA4-A957-1E0932E5D184}" presName="parentText" presStyleLbl="node1" presStyleIdx="0" presStyleCnt="7" custScaleX="140599" custScaleY="12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61810-B97D-473C-94FE-E3B609B5A47C}" type="pres">
      <dgm:prSet presAssocID="{A988EA65-78BB-4AA4-A957-1E0932E5D184}" presName="negativeSpace" presStyleCnt="0"/>
      <dgm:spPr/>
    </dgm:pt>
    <dgm:pt modelId="{7AEBE997-9F4B-4AE6-A5B6-D063B64236D8}" type="pres">
      <dgm:prSet presAssocID="{A988EA65-78BB-4AA4-A957-1E0932E5D184}" presName="childText" presStyleLbl="conFgAcc1" presStyleIdx="0" presStyleCnt="7">
        <dgm:presLayoutVars>
          <dgm:bulletEnabled val="1"/>
        </dgm:presLayoutVars>
      </dgm:prSet>
      <dgm:spPr/>
    </dgm:pt>
    <dgm:pt modelId="{DA6E823A-3838-4961-8BB7-EC3128A086D5}" type="pres">
      <dgm:prSet presAssocID="{8D26F470-91C2-4800-8562-7B4A7B7AECCB}" presName="spaceBetweenRectangles" presStyleCnt="0"/>
      <dgm:spPr/>
    </dgm:pt>
    <dgm:pt modelId="{917B4B2D-FFD7-46BA-BFB7-43A98A671130}" type="pres">
      <dgm:prSet presAssocID="{2AB4AB06-9078-4886-8ACC-16723B082D31}" presName="parentLin" presStyleCnt="0"/>
      <dgm:spPr/>
    </dgm:pt>
    <dgm:pt modelId="{6EB95ADB-1EF2-4A75-A5F2-1C33CA54E5C8}" type="pres">
      <dgm:prSet presAssocID="{2AB4AB06-9078-4886-8ACC-16723B082D3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2413162C-661A-405F-B611-EDA3B5818F50}" type="pres">
      <dgm:prSet presAssocID="{2AB4AB06-9078-4886-8ACC-16723B082D31}" presName="parentText" presStyleLbl="node1" presStyleIdx="1" presStyleCnt="7" custScaleX="147763" custScaleY="250720" custLinFactNeighborX="-8140" custLinFactNeighborY="-84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6F08B-95B3-46F4-9976-E90E18F474D2}" type="pres">
      <dgm:prSet presAssocID="{2AB4AB06-9078-4886-8ACC-16723B082D31}" presName="negativeSpace" presStyleCnt="0"/>
      <dgm:spPr/>
    </dgm:pt>
    <dgm:pt modelId="{31430A3B-E572-47A7-9D8A-39ACC815B961}" type="pres">
      <dgm:prSet presAssocID="{2AB4AB06-9078-4886-8ACC-16723B082D31}" presName="childText" presStyleLbl="conFgAcc1" presStyleIdx="1" presStyleCnt="7">
        <dgm:presLayoutVars>
          <dgm:bulletEnabled val="1"/>
        </dgm:presLayoutVars>
      </dgm:prSet>
      <dgm:spPr/>
    </dgm:pt>
    <dgm:pt modelId="{3E885806-2F0B-4F11-9D53-E0AFF11F689B}" type="pres">
      <dgm:prSet presAssocID="{D7045F68-496D-4B1A-9BC0-DF4C090A6016}" presName="spaceBetweenRectangles" presStyleCnt="0"/>
      <dgm:spPr/>
    </dgm:pt>
    <dgm:pt modelId="{0E282E21-D30B-4C0C-BEF8-B71FFE0A3976}" type="pres">
      <dgm:prSet presAssocID="{6D3776B0-23F8-4581-9860-F152CB53B791}" presName="parentLin" presStyleCnt="0"/>
      <dgm:spPr/>
    </dgm:pt>
    <dgm:pt modelId="{5BF1DE91-1143-4BA1-BF0A-9DFC9D28DE15}" type="pres">
      <dgm:prSet presAssocID="{6D3776B0-23F8-4581-9860-F152CB53B79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36C236CC-C94C-4CDD-BA13-810C13BC9244}" type="pres">
      <dgm:prSet presAssocID="{6D3776B0-23F8-4581-9860-F152CB53B791}" presName="parentText" presStyleLbl="node1" presStyleIdx="2" presStyleCnt="7" custScaleX="140599" custScaleY="12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9B8D9-D837-429E-B858-4D7D405551A8}" type="pres">
      <dgm:prSet presAssocID="{6D3776B0-23F8-4581-9860-F152CB53B791}" presName="negativeSpace" presStyleCnt="0"/>
      <dgm:spPr/>
    </dgm:pt>
    <dgm:pt modelId="{9B2AB155-1E33-4DA8-BC81-E34A7F66958D}" type="pres">
      <dgm:prSet presAssocID="{6D3776B0-23F8-4581-9860-F152CB53B791}" presName="childText" presStyleLbl="conFgAcc1" presStyleIdx="2" presStyleCnt="7">
        <dgm:presLayoutVars>
          <dgm:bulletEnabled val="1"/>
        </dgm:presLayoutVars>
      </dgm:prSet>
      <dgm:spPr/>
    </dgm:pt>
    <dgm:pt modelId="{A6EC2E19-4A72-45F9-928A-F8ADAC583654}" type="pres">
      <dgm:prSet presAssocID="{74DB9BB5-C8D2-4C3E-BD74-C97F6E17307B}" presName="spaceBetweenRectangles" presStyleCnt="0"/>
      <dgm:spPr/>
    </dgm:pt>
    <dgm:pt modelId="{A5DB0F61-7B85-44B6-B3CD-83CADD93FF7D}" type="pres">
      <dgm:prSet presAssocID="{63B608D1-B62A-4513-81CC-8B3BD1BDB0B0}" presName="parentLin" presStyleCnt="0"/>
      <dgm:spPr/>
    </dgm:pt>
    <dgm:pt modelId="{9FB46CDB-2D5B-4E8D-8EE9-9E5A64AB2AAA}" type="pres">
      <dgm:prSet presAssocID="{63B608D1-B62A-4513-81CC-8B3BD1BDB0B0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813D56F3-BF15-41B0-8284-80C1C9889EA3}" type="pres">
      <dgm:prSet presAssocID="{63B608D1-B62A-4513-81CC-8B3BD1BDB0B0}" presName="parentText" presStyleLbl="node1" presStyleIdx="3" presStyleCnt="7" custScaleX="140599" custScaleY="12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F539F-F028-462A-8A26-AB59A60BA4A7}" type="pres">
      <dgm:prSet presAssocID="{63B608D1-B62A-4513-81CC-8B3BD1BDB0B0}" presName="negativeSpace" presStyleCnt="0"/>
      <dgm:spPr/>
    </dgm:pt>
    <dgm:pt modelId="{485E2271-BE82-4DE2-ABBB-60E74B5549B4}" type="pres">
      <dgm:prSet presAssocID="{63B608D1-B62A-4513-81CC-8B3BD1BDB0B0}" presName="childText" presStyleLbl="conFgAcc1" presStyleIdx="3" presStyleCnt="7">
        <dgm:presLayoutVars>
          <dgm:bulletEnabled val="1"/>
        </dgm:presLayoutVars>
      </dgm:prSet>
      <dgm:spPr/>
    </dgm:pt>
    <dgm:pt modelId="{DCECF88F-B9C3-433D-A930-2D45AA0B42E2}" type="pres">
      <dgm:prSet presAssocID="{1EA9CDF1-DB6F-4364-B1BF-A57ABF878C3B}" presName="spaceBetweenRectangles" presStyleCnt="0"/>
      <dgm:spPr/>
    </dgm:pt>
    <dgm:pt modelId="{3BE673DA-0541-4370-BFEE-E2E9FFC87B18}" type="pres">
      <dgm:prSet presAssocID="{239AF368-88FB-4A8E-8AB3-9CEE52BFE66B}" presName="parentLin" presStyleCnt="0"/>
      <dgm:spPr/>
    </dgm:pt>
    <dgm:pt modelId="{FE2D20C9-E354-4A5B-8345-496A53B85325}" type="pres">
      <dgm:prSet presAssocID="{239AF368-88FB-4A8E-8AB3-9CEE52BFE66B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5E2CB80F-4935-4267-9DC3-91F54CC667AE}" type="pres">
      <dgm:prSet presAssocID="{239AF368-88FB-4A8E-8AB3-9CEE52BFE66B}" presName="parentText" presStyleLbl="node1" presStyleIdx="4" presStyleCnt="7" custScaleX="140599" custScaleY="12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17971-45BC-4274-840E-1C85CC746EB1}" type="pres">
      <dgm:prSet presAssocID="{239AF368-88FB-4A8E-8AB3-9CEE52BFE66B}" presName="negativeSpace" presStyleCnt="0"/>
      <dgm:spPr/>
    </dgm:pt>
    <dgm:pt modelId="{0FBC5373-4E5F-4AA5-AF6A-28454115D820}" type="pres">
      <dgm:prSet presAssocID="{239AF368-88FB-4A8E-8AB3-9CEE52BFE66B}" presName="childText" presStyleLbl="conFgAcc1" presStyleIdx="4" presStyleCnt="7">
        <dgm:presLayoutVars>
          <dgm:bulletEnabled val="1"/>
        </dgm:presLayoutVars>
      </dgm:prSet>
      <dgm:spPr/>
    </dgm:pt>
    <dgm:pt modelId="{ADDF0E3E-59A1-4BC3-92CD-1BB0D4D636B7}" type="pres">
      <dgm:prSet presAssocID="{C28A4D1B-3118-4F26-90C2-48F2CE69EB23}" presName="spaceBetweenRectangles" presStyleCnt="0"/>
      <dgm:spPr/>
    </dgm:pt>
    <dgm:pt modelId="{0DCD46F4-BF15-4E31-A1E4-0EFDAE8045F9}" type="pres">
      <dgm:prSet presAssocID="{99F03C67-8D31-49C2-B4AE-5F3268BA3382}" presName="parentLin" presStyleCnt="0"/>
      <dgm:spPr/>
    </dgm:pt>
    <dgm:pt modelId="{F50C6ABA-509C-45F1-99E4-22126F8992DD}" type="pres">
      <dgm:prSet presAssocID="{99F03C67-8D31-49C2-B4AE-5F3268BA3382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27FA8B54-50BF-4B76-AECC-ABC979E89DDE}" type="pres">
      <dgm:prSet presAssocID="{99F03C67-8D31-49C2-B4AE-5F3268BA3382}" presName="parentText" presStyleLbl="node1" presStyleIdx="5" presStyleCnt="7" custScaleX="140599" custScaleY="1215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EA69E-8120-4EBC-80C3-258EB57E3B9C}" type="pres">
      <dgm:prSet presAssocID="{99F03C67-8D31-49C2-B4AE-5F3268BA3382}" presName="negativeSpace" presStyleCnt="0"/>
      <dgm:spPr/>
    </dgm:pt>
    <dgm:pt modelId="{81FBED01-7527-4D00-9BAA-6D668783ACCF}" type="pres">
      <dgm:prSet presAssocID="{99F03C67-8D31-49C2-B4AE-5F3268BA3382}" presName="childText" presStyleLbl="conFgAcc1" presStyleIdx="5" presStyleCnt="7">
        <dgm:presLayoutVars>
          <dgm:bulletEnabled val="1"/>
        </dgm:presLayoutVars>
      </dgm:prSet>
      <dgm:spPr/>
    </dgm:pt>
    <dgm:pt modelId="{21558C6F-8E27-46E6-B640-D62E04B7BF74}" type="pres">
      <dgm:prSet presAssocID="{A20C3066-2BC8-443C-A90E-358AABF36BB6}" presName="spaceBetweenRectangles" presStyleCnt="0"/>
      <dgm:spPr/>
    </dgm:pt>
    <dgm:pt modelId="{CCDE0B03-1F63-434F-915D-CA2314A9E277}" type="pres">
      <dgm:prSet presAssocID="{82F66592-4CDB-445C-987C-D13C7ADE60EA}" presName="parentLin" presStyleCnt="0"/>
      <dgm:spPr/>
    </dgm:pt>
    <dgm:pt modelId="{D1E7CE3B-E9D9-4993-9E69-3DDA353EF8C4}" type="pres">
      <dgm:prSet presAssocID="{82F66592-4CDB-445C-987C-D13C7ADE60EA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E6B68AC5-959C-4689-9F8A-3E6840787262}" type="pres">
      <dgm:prSet presAssocID="{82F66592-4CDB-445C-987C-D13C7ADE60EA}" presName="parentText" presStyleLbl="node1" presStyleIdx="6" presStyleCnt="7" custScaleX="140599" custScaleY="246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1D44D-F2AE-4C9D-BCEB-ED7F38756E56}" type="pres">
      <dgm:prSet presAssocID="{82F66592-4CDB-445C-987C-D13C7ADE60EA}" presName="negativeSpace" presStyleCnt="0"/>
      <dgm:spPr/>
    </dgm:pt>
    <dgm:pt modelId="{19E1B0F3-F19F-409D-9DF5-64EFFADC4B0E}" type="pres">
      <dgm:prSet presAssocID="{82F66592-4CDB-445C-987C-D13C7ADE60E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AA943EEC-A90A-486B-900F-294EFD87CCC1}" type="presOf" srcId="{99F03C67-8D31-49C2-B4AE-5F3268BA3382}" destId="{F50C6ABA-509C-45F1-99E4-22126F8992DD}" srcOrd="0" destOrd="0" presId="urn:microsoft.com/office/officeart/2005/8/layout/list1"/>
    <dgm:cxn modelId="{485E046C-C3B2-4434-8D23-C1C174C09493}" srcId="{160D768B-B974-4150-A45D-7C9E39B37328}" destId="{99F03C67-8D31-49C2-B4AE-5F3268BA3382}" srcOrd="5" destOrd="0" parTransId="{227A0680-DA4E-43E5-93F6-4D143D55CA54}" sibTransId="{A20C3066-2BC8-443C-A90E-358AABF36BB6}"/>
    <dgm:cxn modelId="{EE33110C-2F02-469F-AF73-C23270E62AC8}" type="presOf" srcId="{99F03C67-8D31-49C2-B4AE-5F3268BA3382}" destId="{27FA8B54-50BF-4B76-AECC-ABC979E89DDE}" srcOrd="1" destOrd="0" presId="urn:microsoft.com/office/officeart/2005/8/layout/list1"/>
    <dgm:cxn modelId="{FAA5DAA1-A53A-4D20-BF5F-A72862532084}" srcId="{160D768B-B974-4150-A45D-7C9E39B37328}" destId="{82F66592-4CDB-445C-987C-D13C7ADE60EA}" srcOrd="6" destOrd="0" parTransId="{48C70D77-230A-4C98-8024-D1C0514A650D}" sibTransId="{7B15DB58-6F9A-4C66-B28A-200C9AFD7129}"/>
    <dgm:cxn modelId="{6C8349FB-DBE1-4ECD-A554-BD32B2F2AB7E}" type="presOf" srcId="{63B608D1-B62A-4513-81CC-8B3BD1BDB0B0}" destId="{813D56F3-BF15-41B0-8284-80C1C9889EA3}" srcOrd="1" destOrd="0" presId="urn:microsoft.com/office/officeart/2005/8/layout/list1"/>
    <dgm:cxn modelId="{DD74256F-FC8E-4EFC-B2C2-1DD9F23D24B4}" type="presOf" srcId="{2AB4AB06-9078-4886-8ACC-16723B082D31}" destId="{6EB95ADB-1EF2-4A75-A5F2-1C33CA54E5C8}" srcOrd="0" destOrd="0" presId="urn:microsoft.com/office/officeart/2005/8/layout/list1"/>
    <dgm:cxn modelId="{84146ADE-F23E-4742-A108-E9DE8CC62E90}" type="presOf" srcId="{239AF368-88FB-4A8E-8AB3-9CEE52BFE66B}" destId="{FE2D20C9-E354-4A5B-8345-496A53B85325}" srcOrd="0" destOrd="0" presId="urn:microsoft.com/office/officeart/2005/8/layout/list1"/>
    <dgm:cxn modelId="{577E7FC0-BFF5-492B-B47F-B34D1DFCF2DB}" srcId="{160D768B-B974-4150-A45D-7C9E39B37328}" destId="{A988EA65-78BB-4AA4-A957-1E0932E5D184}" srcOrd="0" destOrd="0" parTransId="{9639E495-8517-49F8-9BAF-15B8A7B3C30D}" sibTransId="{8D26F470-91C2-4800-8562-7B4A7B7AECCB}"/>
    <dgm:cxn modelId="{798EA91C-77DA-4BAE-86B7-E4F199157B39}" type="presOf" srcId="{6D3776B0-23F8-4581-9860-F152CB53B791}" destId="{36C236CC-C94C-4CDD-BA13-810C13BC9244}" srcOrd="1" destOrd="0" presId="urn:microsoft.com/office/officeart/2005/8/layout/list1"/>
    <dgm:cxn modelId="{107681F0-8A14-4322-80AA-3A0BD12016AB}" srcId="{160D768B-B974-4150-A45D-7C9E39B37328}" destId="{63B608D1-B62A-4513-81CC-8B3BD1BDB0B0}" srcOrd="3" destOrd="0" parTransId="{6A7F345D-0746-4297-8556-091C6037D3B9}" sibTransId="{1EA9CDF1-DB6F-4364-B1BF-A57ABF878C3B}"/>
    <dgm:cxn modelId="{D6C8BF7C-633A-40DD-9CC7-53FCB7A155C2}" type="presOf" srcId="{A988EA65-78BB-4AA4-A957-1E0932E5D184}" destId="{7E90C411-B432-4B53-B435-6ED17A243426}" srcOrd="0" destOrd="0" presId="urn:microsoft.com/office/officeart/2005/8/layout/list1"/>
    <dgm:cxn modelId="{1BBC34D7-4DCD-49A3-BC1D-DCB36EF0687C}" type="presOf" srcId="{6D3776B0-23F8-4581-9860-F152CB53B791}" destId="{5BF1DE91-1143-4BA1-BF0A-9DFC9D28DE15}" srcOrd="0" destOrd="0" presId="urn:microsoft.com/office/officeart/2005/8/layout/list1"/>
    <dgm:cxn modelId="{B38222F7-E226-4DD0-ADDF-6163D2475F51}" srcId="{160D768B-B974-4150-A45D-7C9E39B37328}" destId="{6D3776B0-23F8-4581-9860-F152CB53B791}" srcOrd="2" destOrd="0" parTransId="{927DFB8D-F736-498E-940B-ACFF97B98376}" sibTransId="{74DB9BB5-C8D2-4C3E-BD74-C97F6E17307B}"/>
    <dgm:cxn modelId="{6708B04F-7935-46AE-B79F-1836EF57F2B0}" type="presOf" srcId="{82F66592-4CDB-445C-987C-D13C7ADE60EA}" destId="{D1E7CE3B-E9D9-4993-9E69-3DDA353EF8C4}" srcOrd="0" destOrd="0" presId="urn:microsoft.com/office/officeart/2005/8/layout/list1"/>
    <dgm:cxn modelId="{4930960E-6FF8-42D3-9C55-A91AA34555F8}" srcId="{160D768B-B974-4150-A45D-7C9E39B37328}" destId="{2AB4AB06-9078-4886-8ACC-16723B082D31}" srcOrd="1" destOrd="0" parTransId="{4B4EDC1F-8376-405A-B94C-3B0D50EF0111}" sibTransId="{D7045F68-496D-4B1A-9BC0-DF4C090A6016}"/>
    <dgm:cxn modelId="{B700E4B9-76AB-4D00-83CA-DE0FEBAA2A5B}" type="presOf" srcId="{239AF368-88FB-4A8E-8AB3-9CEE52BFE66B}" destId="{5E2CB80F-4935-4267-9DC3-91F54CC667AE}" srcOrd="1" destOrd="0" presId="urn:microsoft.com/office/officeart/2005/8/layout/list1"/>
    <dgm:cxn modelId="{14FCDF59-9CA5-4330-A4C3-05925CFE4DC4}" type="presOf" srcId="{2AB4AB06-9078-4886-8ACC-16723B082D31}" destId="{2413162C-661A-405F-B611-EDA3B5818F50}" srcOrd="1" destOrd="0" presId="urn:microsoft.com/office/officeart/2005/8/layout/list1"/>
    <dgm:cxn modelId="{DDDA3EE1-472D-439A-95F1-04FF61C669F1}" type="presOf" srcId="{A988EA65-78BB-4AA4-A957-1E0932E5D184}" destId="{9D287F43-DC7B-4CD1-B938-344456192F8C}" srcOrd="1" destOrd="0" presId="urn:microsoft.com/office/officeart/2005/8/layout/list1"/>
    <dgm:cxn modelId="{67B8A03C-569F-484E-BF28-F9E02DA465D3}" type="presOf" srcId="{82F66592-4CDB-445C-987C-D13C7ADE60EA}" destId="{E6B68AC5-959C-4689-9F8A-3E6840787262}" srcOrd="1" destOrd="0" presId="urn:microsoft.com/office/officeart/2005/8/layout/list1"/>
    <dgm:cxn modelId="{AA540198-77AD-40DB-9135-F5618B9E3C65}" srcId="{160D768B-B974-4150-A45D-7C9E39B37328}" destId="{239AF368-88FB-4A8E-8AB3-9CEE52BFE66B}" srcOrd="4" destOrd="0" parTransId="{FD54F6CF-9571-4BB2-9431-E2C9E1E9239F}" sibTransId="{C28A4D1B-3118-4F26-90C2-48F2CE69EB23}"/>
    <dgm:cxn modelId="{01CFC5DF-F0F0-4E42-B007-9774B62FD936}" type="presOf" srcId="{160D768B-B974-4150-A45D-7C9E39B37328}" destId="{965E6DE3-C22C-4AA6-97D0-27302F778C29}" srcOrd="0" destOrd="0" presId="urn:microsoft.com/office/officeart/2005/8/layout/list1"/>
    <dgm:cxn modelId="{03C06B1F-7F3A-459E-9F99-2B42EA925C38}" type="presOf" srcId="{63B608D1-B62A-4513-81CC-8B3BD1BDB0B0}" destId="{9FB46CDB-2D5B-4E8D-8EE9-9E5A64AB2AAA}" srcOrd="0" destOrd="0" presId="urn:microsoft.com/office/officeart/2005/8/layout/list1"/>
    <dgm:cxn modelId="{94680026-83B2-46E3-9E50-6FCD0DF742A7}" type="presParOf" srcId="{965E6DE3-C22C-4AA6-97D0-27302F778C29}" destId="{2D06F569-006B-4516-84F9-6396E9E3A62B}" srcOrd="0" destOrd="0" presId="urn:microsoft.com/office/officeart/2005/8/layout/list1"/>
    <dgm:cxn modelId="{2306146C-DC3C-4222-B039-439A499AD32C}" type="presParOf" srcId="{2D06F569-006B-4516-84F9-6396E9E3A62B}" destId="{7E90C411-B432-4B53-B435-6ED17A243426}" srcOrd="0" destOrd="0" presId="urn:microsoft.com/office/officeart/2005/8/layout/list1"/>
    <dgm:cxn modelId="{21FF697C-F5AD-47DF-9637-2DB8E271F108}" type="presParOf" srcId="{2D06F569-006B-4516-84F9-6396E9E3A62B}" destId="{9D287F43-DC7B-4CD1-B938-344456192F8C}" srcOrd="1" destOrd="0" presId="urn:microsoft.com/office/officeart/2005/8/layout/list1"/>
    <dgm:cxn modelId="{84C64DB8-2CAE-4E0C-8161-21A106902E83}" type="presParOf" srcId="{965E6DE3-C22C-4AA6-97D0-27302F778C29}" destId="{B9E61810-B97D-473C-94FE-E3B609B5A47C}" srcOrd="1" destOrd="0" presId="urn:microsoft.com/office/officeart/2005/8/layout/list1"/>
    <dgm:cxn modelId="{7F2479B7-38A6-4012-BC4E-DECFCD63F282}" type="presParOf" srcId="{965E6DE3-C22C-4AA6-97D0-27302F778C29}" destId="{7AEBE997-9F4B-4AE6-A5B6-D063B64236D8}" srcOrd="2" destOrd="0" presId="urn:microsoft.com/office/officeart/2005/8/layout/list1"/>
    <dgm:cxn modelId="{72C49CC7-D57D-4A36-BFE8-6724673F921B}" type="presParOf" srcId="{965E6DE3-C22C-4AA6-97D0-27302F778C29}" destId="{DA6E823A-3838-4961-8BB7-EC3128A086D5}" srcOrd="3" destOrd="0" presId="urn:microsoft.com/office/officeart/2005/8/layout/list1"/>
    <dgm:cxn modelId="{EE44E64B-A5C0-46E6-BEFD-49C1574F322A}" type="presParOf" srcId="{965E6DE3-C22C-4AA6-97D0-27302F778C29}" destId="{917B4B2D-FFD7-46BA-BFB7-43A98A671130}" srcOrd="4" destOrd="0" presId="urn:microsoft.com/office/officeart/2005/8/layout/list1"/>
    <dgm:cxn modelId="{4C1032D1-71D0-4603-9F7A-4AAC3FDC6946}" type="presParOf" srcId="{917B4B2D-FFD7-46BA-BFB7-43A98A671130}" destId="{6EB95ADB-1EF2-4A75-A5F2-1C33CA54E5C8}" srcOrd="0" destOrd="0" presId="urn:microsoft.com/office/officeart/2005/8/layout/list1"/>
    <dgm:cxn modelId="{2EEAFEEC-DEC9-4E5B-BBEC-ECFC4214C926}" type="presParOf" srcId="{917B4B2D-FFD7-46BA-BFB7-43A98A671130}" destId="{2413162C-661A-405F-B611-EDA3B5818F50}" srcOrd="1" destOrd="0" presId="urn:microsoft.com/office/officeart/2005/8/layout/list1"/>
    <dgm:cxn modelId="{8ACEE6E2-E6BF-4C95-9C9F-27F5DFB562E5}" type="presParOf" srcId="{965E6DE3-C22C-4AA6-97D0-27302F778C29}" destId="{2096F08B-95B3-46F4-9976-E90E18F474D2}" srcOrd="5" destOrd="0" presId="urn:microsoft.com/office/officeart/2005/8/layout/list1"/>
    <dgm:cxn modelId="{A8076113-EFB6-4DA5-A52D-DB249068445F}" type="presParOf" srcId="{965E6DE3-C22C-4AA6-97D0-27302F778C29}" destId="{31430A3B-E572-47A7-9D8A-39ACC815B961}" srcOrd="6" destOrd="0" presId="urn:microsoft.com/office/officeart/2005/8/layout/list1"/>
    <dgm:cxn modelId="{1485DD0A-B16C-4D84-ABA8-9686A1953922}" type="presParOf" srcId="{965E6DE3-C22C-4AA6-97D0-27302F778C29}" destId="{3E885806-2F0B-4F11-9D53-E0AFF11F689B}" srcOrd="7" destOrd="0" presId="urn:microsoft.com/office/officeart/2005/8/layout/list1"/>
    <dgm:cxn modelId="{571618AA-C84C-4F8A-B487-0E7BAE21BC23}" type="presParOf" srcId="{965E6DE3-C22C-4AA6-97D0-27302F778C29}" destId="{0E282E21-D30B-4C0C-BEF8-B71FFE0A3976}" srcOrd="8" destOrd="0" presId="urn:microsoft.com/office/officeart/2005/8/layout/list1"/>
    <dgm:cxn modelId="{33F05FA5-C726-4C8F-A751-F4441236245C}" type="presParOf" srcId="{0E282E21-D30B-4C0C-BEF8-B71FFE0A3976}" destId="{5BF1DE91-1143-4BA1-BF0A-9DFC9D28DE15}" srcOrd="0" destOrd="0" presId="urn:microsoft.com/office/officeart/2005/8/layout/list1"/>
    <dgm:cxn modelId="{D1001B94-E9C4-48A1-870E-28F59411C84E}" type="presParOf" srcId="{0E282E21-D30B-4C0C-BEF8-B71FFE0A3976}" destId="{36C236CC-C94C-4CDD-BA13-810C13BC9244}" srcOrd="1" destOrd="0" presId="urn:microsoft.com/office/officeart/2005/8/layout/list1"/>
    <dgm:cxn modelId="{A39AABFC-B761-4DFB-A6AD-3F1CCB68CBD8}" type="presParOf" srcId="{965E6DE3-C22C-4AA6-97D0-27302F778C29}" destId="{8C29B8D9-D837-429E-B858-4D7D405551A8}" srcOrd="9" destOrd="0" presId="urn:microsoft.com/office/officeart/2005/8/layout/list1"/>
    <dgm:cxn modelId="{BB1983F9-C757-4515-BB90-D0E6FF55190E}" type="presParOf" srcId="{965E6DE3-C22C-4AA6-97D0-27302F778C29}" destId="{9B2AB155-1E33-4DA8-BC81-E34A7F66958D}" srcOrd="10" destOrd="0" presId="urn:microsoft.com/office/officeart/2005/8/layout/list1"/>
    <dgm:cxn modelId="{947EEAAE-6190-4528-87B4-AD7C1B1CB288}" type="presParOf" srcId="{965E6DE3-C22C-4AA6-97D0-27302F778C29}" destId="{A6EC2E19-4A72-45F9-928A-F8ADAC583654}" srcOrd="11" destOrd="0" presId="urn:microsoft.com/office/officeart/2005/8/layout/list1"/>
    <dgm:cxn modelId="{38E2F207-FEE6-4259-8787-870DCABC0ED1}" type="presParOf" srcId="{965E6DE3-C22C-4AA6-97D0-27302F778C29}" destId="{A5DB0F61-7B85-44B6-B3CD-83CADD93FF7D}" srcOrd="12" destOrd="0" presId="urn:microsoft.com/office/officeart/2005/8/layout/list1"/>
    <dgm:cxn modelId="{D648FE36-AE39-4BBB-B7F6-30C77591B23F}" type="presParOf" srcId="{A5DB0F61-7B85-44B6-B3CD-83CADD93FF7D}" destId="{9FB46CDB-2D5B-4E8D-8EE9-9E5A64AB2AAA}" srcOrd="0" destOrd="0" presId="urn:microsoft.com/office/officeart/2005/8/layout/list1"/>
    <dgm:cxn modelId="{FDB90128-E84F-4817-8A9F-50A3F7B7D3CE}" type="presParOf" srcId="{A5DB0F61-7B85-44B6-B3CD-83CADD93FF7D}" destId="{813D56F3-BF15-41B0-8284-80C1C9889EA3}" srcOrd="1" destOrd="0" presId="urn:microsoft.com/office/officeart/2005/8/layout/list1"/>
    <dgm:cxn modelId="{D3659E38-3E8C-4D09-A97B-C63CF0134039}" type="presParOf" srcId="{965E6DE3-C22C-4AA6-97D0-27302F778C29}" destId="{6C2F539F-F028-462A-8A26-AB59A60BA4A7}" srcOrd="13" destOrd="0" presId="urn:microsoft.com/office/officeart/2005/8/layout/list1"/>
    <dgm:cxn modelId="{64D7B7BB-FEF8-42B0-9606-36DCA668FD73}" type="presParOf" srcId="{965E6DE3-C22C-4AA6-97D0-27302F778C29}" destId="{485E2271-BE82-4DE2-ABBB-60E74B5549B4}" srcOrd="14" destOrd="0" presId="urn:microsoft.com/office/officeart/2005/8/layout/list1"/>
    <dgm:cxn modelId="{98BE871B-EB89-4949-955A-AE534C0403E9}" type="presParOf" srcId="{965E6DE3-C22C-4AA6-97D0-27302F778C29}" destId="{DCECF88F-B9C3-433D-A930-2D45AA0B42E2}" srcOrd="15" destOrd="0" presId="urn:microsoft.com/office/officeart/2005/8/layout/list1"/>
    <dgm:cxn modelId="{4CC92C37-109D-4409-BCB8-6812916641D9}" type="presParOf" srcId="{965E6DE3-C22C-4AA6-97D0-27302F778C29}" destId="{3BE673DA-0541-4370-BFEE-E2E9FFC87B18}" srcOrd="16" destOrd="0" presId="urn:microsoft.com/office/officeart/2005/8/layout/list1"/>
    <dgm:cxn modelId="{D9C3E75F-0502-48F8-BBE9-B4AB9BD1BCA5}" type="presParOf" srcId="{3BE673DA-0541-4370-BFEE-E2E9FFC87B18}" destId="{FE2D20C9-E354-4A5B-8345-496A53B85325}" srcOrd="0" destOrd="0" presId="urn:microsoft.com/office/officeart/2005/8/layout/list1"/>
    <dgm:cxn modelId="{CD77FF99-9C6F-444B-8508-F7A3DF88D363}" type="presParOf" srcId="{3BE673DA-0541-4370-BFEE-E2E9FFC87B18}" destId="{5E2CB80F-4935-4267-9DC3-91F54CC667AE}" srcOrd="1" destOrd="0" presId="urn:microsoft.com/office/officeart/2005/8/layout/list1"/>
    <dgm:cxn modelId="{DFA32A52-FFE8-41D1-8055-D49D59D064EA}" type="presParOf" srcId="{965E6DE3-C22C-4AA6-97D0-27302F778C29}" destId="{80617971-45BC-4274-840E-1C85CC746EB1}" srcOrd="17" destOrd="0" presId="urn:microsoft.com/office/officeart/2005/8/layout/list1"/>
    <dgm:cxn modelId="{7C5FDBFA-1A6A-4EF4-8D93-54FC383CA095}" type="presParOf" srcId="{965E6DE3-C22C-4AA6-97D0-27302F778C29}" destId="{0FBC5373-4E5F-4AA5-AF6A-28454115D820}" srcOrd="18" destOrd="0" presId="urn:microsoft.com/office/officeart/2005/8/layout/list1"/>
    <dgm:cxn modelId="{4E32DE56-73EA-4FDD-B982-5BEB8A642CAD}" type="presParOf" srcId="{965E6DE3-C22C-4AA6-97D0-27302F778C29}" destId="{ADDF0E3E-59A1-4BC3-92CD-1BB0D4D636B7}" srcOrd="19" destOrd="0" presId="urn:microsoft.com/office/officeart/2005/8/layout/list1"/>
    <dgm:cxn modelId="{053559E9-3E16-4134-A503-672538987EFC}" type="presParOf" srcId="{965E6DE3-C22C-4AA6-97D0-27302F778C29}" destId="{0DCD46F4-BF15-4E31-A1E4-0EFDAE8045F9}" srcOrd="20" destOrd="0" presId="urn:microsoft.com/office/officeart/2005/8/layout/list1"/>
    <dgm:cxn modelId="{C14708A4-98D0-443F-B453-180163770225}" type="presParOf" srcId="{0DCD46F4-BF15-4E31-A1E4-0EFDAE8045F9}" destId="{F50C6ABA-509C-45F1-99E4-22126F8992DD}" srcOrd="0" destOrd="0" presId="urn:microsoft.com/office/officeart/2005/8/layout/list1"/>
    <dgm:cxn modelId="{785A97E0-0843-4C51-B2B9-54CBAFDE5DDD}" type="presParOf" srcId="{0DCD46F4-BF15-4E31-A1E4-0EFDAE8045F9}" destId="{27FA8B54-50BF-4B76-AECC-ABC979E89DDE}" srcOrd="1" destOrd="0" presId="urn:microsoft.com/office/officeart/2005/8/layout/list1"/>
    <dgm:cxn modelId="{59330A5B-CE56-4A83-B18A-75C128D443E8}" type="presParOf" srcId="{965E6DE3-C22C-4AA6-97D0-27302F778C29}" destId="{A91EA69E-8120-4EBC-80C3-258EB57E3B9C}" srcOrd="21" destOrd="0" presId="urn:microsoft.com/office/officeart/2005/8/layout/list1"/>
    <dgm:cxn modelId="{F955AEE4-1112-42E1-87E0-F66F7F9DFCD6}" type="presParOf" srcId="{965E6DE3-C22C-4AA6-97D0-27302F778C29}" destId="{81FBED01-7527-4D00-9BAA-6D668783ACCF}" srcOrd="22" destOrd="0" presId="urn:microsoft.com/office/officeart/2005/8/layout/list1"/>
    <dgm:cxn modelId="{76DB1237-78C5-4A2B-A02C-143761B41B0B}" type="presParOf" srcId="{965E6DE3-C22C-4AA6-97D0-27302F778C29}" destId="{21558C6F-8E27-46E6-B640-D62E04B7BF74}" srcOrd="23" destOrd="0" presId="urn:microsoft.com/office/officeart/2005/8/layout/list1"/>
    <dgm:cxn modelId="{85500E22-08A8-44DA-AB6C-6112782DC015}" type="presParOf" srcId="{965E6DE3-C22C-4AA6-97D0-27302F778C29}" destId="{CCDE0B03-1F63-434F-915D-CA2314A9E277}" srcOrd="24" destOrd="0" presId="urn:microsoft.com/office/officeart/2005/8/layout/list1"/>
    <dgm:cxn modelId="{DDB6244E-1AB2-4900-8C08-6941FF402A17}" type="presParOf" srcId="{CCDE0B03-1F63-434F-915D-CA2314A9E277}" destId="{D1E7CE3B-E9D9-4993-9E69-3DDA353EF8C4}" srcOrd="0" destOrd="0" presId="urn:microsoft.com/office/officeart/2005/8/layout/list1"/>
    <dgm:cxn modelId="{4C44E7A0-7670-4BAA-AF54-D8EA66B07176}" type="presParOf" srcId="{CCDE0B03-1F63-434F-915D-CA2314A9E277}" destId="{E6B68AC5-959C-4689-9F8A-3E6840787262}" srcOrd="1" destOrd="0" presId="urn:microsoft.com/office/officeart/2005/8/layout/list1"/>
    <dgm:cxn modelId="{B862F963-70ED-4173-B7B8-EE39FB1AE45B}" type="presParOf" srcId="{965E6DE3-C22C-4AA6-97D0-27302F778C29}" destId="{15F1D44D-F2AE-4C9D-BCEB-ED7F38756E56}" srcOrd="25" destOrd="0" presId="urn:microsoft.com/office/officeart/2005/8/layout/list1"/>
    <dgm:cxn modelId="{059B7291-D316-48B0-A64D-0EB8773FA80A}" type="presParOf" srcId="{965E6DE3-C22C-4AA6-97D0-27302F778C29}" destId="{19E1B0F3-F19F-409D-9DF5-64EFFADC4B0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04F2D-C3A3-45BC-B5A4-BBAB7216CB5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1CBE0E8-0405-40A9-853B-807B9C9E0D93}">
      <dgm:prSet phldrT="[Текст]" custT="1"/>
      <dgm:spPr/>
      <dgm:t>
        <a:bodyPr/>
        <a:lstStyle/>
        <a:p>
          <a:r>
            <a:rPr lang="ru-RU" sz="2000" dirty="0" smtClean="0">
              <a:latin typeface="Arial Black" pitchFamily="34" charset="0"/>
            </a:rPr>
            <a:t>Создайте физический и психический покой.</a:t>
          </a:r>
          <a:endParaRPr lang="ru-RU" sz="2000" dirty="0"/>
        </a:p>
      </dgm:t>
    </dgm:pt>
    <dgm:pt modelId="{12A601C7-1712-4687-97B3-FA105805385C}" type="parTrans" cxnId="{70029651-642C-45A7-9394-B9076E6656AF}">
      <dgm:prSet/>
      <dgm:spPr/>
      <dgm:t>
        <a:bodyPr/>
        <a:lstStyle/>
        <a:p>
          <a:endParaRPr lang="ru-RU"/>
        </a:p>
      </dgm:t>
    </dgm:pt>
    <dgm:pt modelId="{BB652B05-F3DB-4D61-994D-2448B3248C2A}" type="sibTrans" cxnId="{70029651-642C-45A7-9394-B9076E6656AF}">
      <dgm:prSet/>
      <dgm:spPr/>
      <dgm:t>
        <a:bodyPr/>
        <a:lstStyle/>
        <a:p>
          <a:endParaRPr lang="ru-RU"/>
        </a:p>
      </dgm:t>
    </dgm:pt>
    <dgm:pt modelId="{A9F06C40-CB93-4F67-84BC-A304EEADE59D}">
      <dgm:prSet phldrT="[Текст]" custT="1"/>
      <dgm:spPr/>
      <dgm:t>
        <a:bodyPr/>
        <a:lstStyle/>
        <a:p>
          <a:r>
            <a:rPr lang="ru-RU" sz="2000" dirty="0" smtClean="0">
              <a:latin typeface="Arial Black" pitchFamily="34" charset="0"/>
            </a:rPr>
            <a:t>Обеспечьте доступ свежего воздуха или подачу кислорода.</a:t>
          </a:r>
          <a:endParaRPr lang="ru-RU" sz="2000" dirty="0"/>
        </a:p>
      </dgm:t>
    </dgm:pt>
    <dgm:pt modelId="{161DF115-D46B-4BF2-AA00-BA1593AA5348}" type="parTrans" cxnId="{3EA04671-9168-4391-A789-23D995B98CC3}">
      <dgm:prSet/>
      <dgm:spPr/>
      <dgm:t>
        <a:bodyPr/>
        <a:lstStyle/>
        <a:p>
          <a:endParaRPr lang="ru-RU"/>
        </a:p>
      </dgm:t>
    </dgm:pt>
    <dgm:pt modelId="{FD6E2D1F-0299-43D9-8B43-1195F632D5E6}" type="sibTrans" cxnId="{3EA04671-9168-4391-A789-23D995B98CC3}">
      <dgm:prSet/>
      <dgm:spPr/>
      <dgm:t>
        <a:bodyPr/>
        <a:lstStyle/>
        <a:p>
          <a:endParaRPr lang="ru-RU"/>
        </a:p>
      </dgm:t>
    </dgm:pt>
    <dgm:pt modelId="{2FF63209-AB4F-4001-BBFC-87309C189592}">
      <dgm:prSet phldrT="[Текст]" custT="1"/>
      <dgm:spPr/>
      <dgm:t>
        <a:bodyPr/>
        <a:lstStyle/>
        <a:p>
          <a:r>
            <a:rPr lang="ru-RU" sz="2000" dirty="0" smtClean="0">
              <a:latin typeface="Arial Black" pitchFamily="34" charset="0"/>
            </a:rPr>
            <a:t>Дайте 1-2 таблетки нитроглицерина </a:t>
          </a:r>
          <a:r>
            <a:rPr lang="ru-RU" sz="2000" dirty="0" err="1" smtClean="0">
              <a:latin typeface="Arial Black" pitchFamily="34" charset="0"/>
            </a:rPr>
            <a:t>сублингвально</a:t>
          </a:r>
          <a:r>
            <a:rPr lang="ru-RU" sz="2000" dirty="0" smtClean="0">
              <a:latin typeface="Arial Black" pitchFamily="34" charset="0"/>
            </a:rPr>
            <a:t>.</a:t>
          </a:r>
          <a:endParaRPr lang="ru-RU" sz="2000" dirty="0"/>
        </a:p>
      </dgm:t>
    </dgm:pt>
    <dgm:pt modelId="{4B03CEFF-3DCB-434E-8316-27B6ECFA00F8}" type="parTrans" cxnId="{85384DAC-98C0-4D3F-9E12-575EE25B860E}">
      <dgm:prSet/>
      <dgm:spPr/>
      <dgm:t>
        <a:bodyPr/>
        <a:lstStyle/>
        <a:p>
          <a:endParaRPr lang="ru-RU"/>
        </a:p>
      </dgm:t>
    </dgm:pt>
    <dgm:pt modelId="{F6FBB8CE-E1A3-417B-95F1-2B9A87027B86}" type="sibTrans" cxnId="{85384DAC-98C0-4D3F-9E12-575EE25B860E}">
      <dgm:prSet/>
      <dgm:spPr/>
      <dgm:t>
        <a:bodyPr/>
        <a:lstStyle/>
        <a:p>
          <a:endParaRPr lang="ru-RU"/>
        </a:p>
      </dgm:t>
    </dgm:pt>
    <dgm:pt modelId="{CE72BC0B-0071-4EE4-BF58-0EA65E0F469B}">
      <dgm:prSet phldrT="[Текст]" custT="1"/>
      <dgm:spPr/>
      <dgm:t>
        <a:bodyPr/>
        <a:lstStyle/>
        <a:p>
          <a:r>
            <a:rPr lang="ru-RU" sz="2000" dirty="0" smtClean="0">
              <a:latin typeface="Arial Black" pitchFamily="34" charset="0"/>
            </a:rPr>
            <a:t>Дайте 0,25 аспирина (медленно разжевать).</a:t>
          </a:r>
          <a:endParaRPr lang="ru-RU" sz="2000" dirty="0"/>
        </a:p>
      </dgm:t>
    </dgm:pt>
    <dgm:pt modelId="{E27947EE-5FBC-4667-B94F-692D1DFDB8A7}" type="parTrans" cxnId="{2FF28350-9A54-4AF6-9810-27CE540123BE}">
      <dgm:prSet/>
      <dgm:spPr/>
      <dgm:t>
        <a:bodyPr/>
        <a:lstStyle/>
        <a:p>
          <a:endParaRPr lang="ru-RU"/>
        </a:p>
      </dgm:t>
    </dgm:pt>
    <dgm:pt modelId="{3CE7359D-ED4D-42A3-B25A-3B05024EE45E}" type="sibTrans" cxnId="{2FF28350-9A54-4AF6-9810-27CE540123BE}">
      <dgm:prSet/>
      <dgm:spPr/>
      <dgm:t>
        <a:bodyPr/>
        <a:lstStyle/>
        <a:p>
          <a:endParaRPr lang="ru-RU"/>
        </a:p>
      </dgm:t>
    </dgm:pt>
    <dgm:pt modelId="{5258A1BE-5879-48F0-9C2C-9F4A4A1EFA4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 Black" pitchFamily="34" charset="0"/>
            </a:rPr>
            <a:t>Осуществляйте контроль АД и пульса.</a:t>
          </a:r>
          <a:endParaRPr lang="ru-RU" sz="2000" dirty="0"/>
        </a:p>
      </dgm:t>
    </dgm:pt>
    <dgm:pt modelId="{FAF700A6-0140-4804-85FA-DCDBF30AC44E}" type="parTrans" cxnId="{955A55D2-C248-4CC9-B1A9-15797BBDCF5B}">
      <dgm:prSet/>
      <dgm:spPr/>
      <dgm:t>
        <a:bodyPr/>
        <a:lstStyle/>
        <a:p>
          <a:endParaRPr lang="ru-RU"/>
        </a:p>
      </dgm:t>
    </dgm:pt>
    <dgm:pt modelId="{81648108-5547-4899-88E4-A933CCBACE79}" type="sibTrans" cxnId="{955A55D2-C248-4CC9-B1A9-15797BBDCF5B}">
      <dgm:prSet/>
      <dgm:spPr/>
      <dgm:t>
        <a:bodyPr/>
        <a:lstStyle/>
        <a:p>
          <a:endParaRPr lang="ru-RU"/>
        </a:p>
      </dgm:t>
    </dgm:pt>
    <dgm:pt modelId="{4FC42496-C15F-458E-B998-DD429E0FEAD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Arial Black" pitchFamily="34" charset="0"/>
            </a:rPr>
            <a:t> Приготовить лекарственные средства: ненаркотические анальгетики, нитроглицерин для внутривенной </a:t>
          </a:r>
          <a:r>
            <a:rPr lang="ru-RU" sz="1800" dirty="0" err="1" smtClean="0">
              <a:latin typeface="Arial Black" pitchFamily="34" charset="0"/>
            </a:rPr>
            <a:t>инфузии</a:t>
          </a:r>
          <a:r>
            <a:rPr lang="ru-RU" sz="1800" dirty="0" smtClean="0">
              <a:latin typeface="Arial Black" pitchFamily="34" charset="0"/>
            </a:rPr>
            <a:t>, антиаритмические препараты, </a:t>
          </a:r>
          <a:r>
            <a:rPr lang="ru-RU" sz="1800" dirty="0" err="1" smtClean="0">
              <a:latin typeface="Arial Black" pitchFamily="34" charset="0"/>
            </a:rPr>
            <a:t>фибринолитики</a:t>
          </a:r>
          <a:r>
            <a:rPr lang="ru-RU" sz="1800" dirty="0" smtClean="0">
              <a:latin typeface="Arial Black" pitchFamily="34" charset="0"/>
            </a:rPr>
            <a:t>.</a:t>
          </a:r>
        </a:p>
        <a:p>
          <a:endParaRPr lang="ru-RU" sz="800" dirty="0"/>
        </a:p>
      </dgm:t>
    </dgm:pt>
    <dgm:pt modelId="{2ABA9F2C-38E5-4ACC-A879-8C5FB4F96027}" type="parTrans" cxnId="{5A094099-8744-4868-9F82-F5F4DB8CD257}">
      <dgm:prSet/>
      <dgm:spPr/>
      <dgm:t>
        <a:bodyPr/>
        <a:lstStyle/>
        <a:p>
          <a:endParaRPr lang="ru-RU"/>
        </a:p>
      </dgm:t>
    </dgm:pt>
    <dgm:pt modelId="{9E3166D9-09A5-4178-8BBD-0CC00AD46263}" type="sibTrans" cxnId="{5A094099-8744-4868-9F82-F5F4DB8CD257}">
      <dgm:prSet/>
      <dgm:spPr/>
      <dgm:t>
        <a:bodyPr/>
        <a:lstStyle/>
        <a:p>
          <a:endParaRPr lang="ru-RU"/>
        </a:p>
      </dgm:t>
    </dgm:pt>
    <dgm:pt modelId="{9DFD4E2F-06D3-465D-B6C6-8379BD4490A1}" type="pres">
      <dgm:prSet presAssocID="{18B04F2D-C3A3-45BC-B5A4-BBAB7216CB55}" presName="linearFlow" presStyleCnt="0">
        <dgm:presLayoutVars>
          <dgm:dir/>
          <dgm:resizeHandles val="exact"/>
        </dgm:presLayoutVars>
      </dgm:prSet>
      <dgm:spPr/>
    </dgm:pt>
    <dgm:pt modelId="{C338244B-2FCC-4E17-BEDF-089EC9FA78B6}" type="pres">
      <dgm:prSet presAssocID="{91CBE0E8-0405-40A9-853B-807B9C9E0D93}" presName="composite" presStyleCnt="0"/>
      <dgm:spPr/>
    </dgm:pt>
    <dgm:pt modelId="{DCB8A054-EA71-469C-8AEC-5E2BCCC9E1A6}" type="pres">
      <dgm:prSet presAssocID="{91CBE0E8-0405-40A9-853B-807B9C9E0D93}" presName="imgShp" presStyleLbl="fgImgPlace1" presStyleIdx="0" presStyleCnt="6"/>
      <dgm:spPr/>
    </dgm:pt>
    <dgm:pt modelId="{70A91A48-A95E-4F0A-92E5-4C7B16145D6D}" type="pres">
      <dgm:prSet presAssocID="{91CBE0E8-0405-40A9-853B-807B9C9E0D93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81929-713D-4092-8A00-9842028983DC}" type="pres">
      <dgm:prSet presAssocID="{BB652B05-F3DB-4D61-994D-2448B3248C2A}" presName="spacing" presStyleCnt="0"/>
      <dgm:spPr/>
    </dgm:pt>
    <dgm:pt modelId="{43C45793-855D-4515-AADF-3786760FD869}" type="pres">
      <dgm:prSet presAssocID="{A9F06C40-CB93-4F67-84BC-A304EEADE59D}" presName="composite" presStyleCnt="0"/>
      <dgm:spPr/>
    </dgm:pt>
    <dgm:pt modelId="{3EF13329-62E9-4BAF-B0F3-EAD7681EB8DC}" type="pres">
      <dgm:prSet presAssocID="{A9F06C40-CB93-4F67-84BC-A304EEADE59D}" presName="imgShp" presStyleLbl="fgImgPlace1" presStyleIdx="1" presStyleCnt="6"/>
      <dgm:spPr/>
    </dgm:pt>
    <dgm:pt modelId="{7F7E46A4-7578-48A0-BD58-2D7062B71B54}" type="pres">
      <dgm:prSet presAssocID="{A9F06C40-CB93-4F67-84BC-A304EEADE59D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FEF75C-DD10-4E91-967F-276330B139EC}" type="pres">
      <dgm:prSet presAssocID="{FD6E2D1F-0299-43D9-8B43-1195F632D5E6}" presName="spacing" presStyleCnt="0"/>
      <dgm:spPr/>
    </dgm:pt>
    <dgm:pt modelId="{49210F9F-52DD-4E04-B42B-FF4636780C38}" type="pres">
      <dgm:prSet presAssocID="{2FF63209-AB4F-4001-BBFC-87309C189592}" presName="composite" presStyleCnt="0"/>
      <dgm:spPr/>
    </dgm:pt>
    <dgm:pt modelId="{417B95BE-B62B-42AA-8BCC-D36A3D61FE7C}" type="pres">
      <dgm:prSet presAssocID="{2FF63209-AB4F-4001-BBFC-87309C189592}" presName="imgShp" presStyleLbl="fgImgPlace1" presStyleIdx="2" presStyleCnt="6"/>
      <dgm:spPr/>
    </dgm:pt>
    <dgm:pt modelId="{1B6AC026-273E-44D4-A2A6-8ECA4B125022}" type="pres">
      <dgm:prSet presAssocID="{2FF63209-AB4F-4001-BBFC-87309C189592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F91BE-3ABF-43EA-AD7E-B154E93C7524}" type="pres">
      <dgm:prSet presAssocID="{F6FBB8CE-E1A3-417B-95F1-2B9A87027B86}" presName="spacing" presStyleCnt="0"/>
      <dgm:spPr/>
    </dgm:pt>
    <dgm:pt modelId="{0891E9E9-A940-4B05-B47F-B91502B9E9C7}" type="pres">
      <dgm:prSet presAssocID="{CE72BC0B-0071-4EE4-BF58-0EA65E0F469B}" presName="composite" presStyleCnt="0"/>
      <dgm:spPr/>
    </dgm:pt>
    <dgm:pt modelId="{051B7C13-E368-43FC-90AC-58665D519728}" type="pres">
      <dgm:prSet presAssocID="{CE72BC0B-0071-4EE4-BF58-0EA65E0F469B}" presName="imgShp" presStyleLbl="fgImgPlace1" presStyleIdx="3" presStyleCnt="6"/>
      <dgm:spPr/>
    </dgm:pt>
    <dgm:pt modelId="{AB7AA4D9-0196-4BCE-B1FA-012FCA0F991A}" type="pres">
      <dgm:prSet presAssocID="{CE72BC0B-0071-4EE4-BF58-0EA65E0F469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16A62-A88F-4253-99D8-D5FA988FA791}" type="pres">
      <dgm:prSet presAssocID="{3CE7359D-ED4D-42A3-B25A-3B05024EE45E}" presName="spacing" presStyleCnt="0"/>
      <dgm:spPr/>
    </dgm:pt>
    <dgm:pt modelId="{6CAD2E76-A0DC-4624-B254-00FAF36E8ED0}" type="pres">
      <dgm:prSet presAssocID="{5258A1BE-5879-48F0-9C2C-9F4A4A1EFA4F}" presName="composite" presStyleCnt="0"/>
      <dgm:spPr/>
    </dgm:pt>
    <dgm:pt modelId="{DADCF8C4-F3F1-4A5D-A8BF-84F8990A1429}" type="pres">
      <dgm:prSet presAssocID="{5258A1BE-5879-48F0-9C2C-9F4A4A1EFA4F}" presName="imgShp" presStyleLbl="fgImgPlace1" presStyleIdx="4" presStyleCnt="6"/>
      <dgm:spPr/>
    </dgm:pt>
    <dgm:pt modelId="{79ED1A6B-F2C1-4C29-9DCC-41E695950BD7}" type="pres">
      <dgm:prSet presAssocID="{5258A1BE-5879-48F0-9C2C-9F4A4A1EFA4F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EBB6A-9000-40E6-AB33-598D0584D4AC}" type="pres">
      <dgm:prSet presAssocID="{81648108-5547-4899-88E4-A933CCBACE79}" presName="spacing" presStyleCnt="0"/>
      <dgm:spPr/>
    </dgm:pt>
    <dgm:pt modelId="{75F7654B-2578-49DA-99F8-E513B8DEEDB4}" type="pres">
      <dgm:prSet presAssocID="{4FC42496-C15F-458E-B998-DD429E0FEAD4}" presName="composite" presStyleCnt="0"/>
      <dgm:spPr/>
    </dgm:pt>
    <dgm:pt modelId="{89134A28-D063-4B06-8957-8FE746944F35}" type="pres">
      <dgm:prSet presAssocID="{4FC42496-C15F-458E-B998-DD429E0FEAD4}" presName="imgShp" presStyleLbl="fgImgPlace1" presStyleIdx="5" presStyleCnt="6" custFlipVert="0" custFlipHor="0" custScaleX="125386" custScaleY="88692" custLinFactX="-75170" custLinFactNeighborX="-100000" custLinFactNeighborY="-81749"/>
      <dgm:spPr/>
    </dgm:pt>
    <dgm:pt modelId="{86E71806-E2D0-4FA6-AED9-88B3A2FEA85D}" type="pres">
      <dgm:prSet presAssocID="{4FC42496-C15F-458E-B998-DD429E0FEAD4}" presName="txShp" presStyleLbl="node1" presStyleIdx="5" presStyleCnt="6" custScaleX="146420" custScaleY="191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91CCEC-B51D-4D06-B24D-01DB9771CDF9}" type="presOf" srcId="{A9F06C40-CB93-4F67-84BC-A304EEADE59D}" destId="{7F7E46A4-7578-48A0-BD58-2D7062B71B54}" srcOrd="0" destOrd="0" presId="urn:microsoft.com/office/officeart/2005/8/layout/vList3"/>
    <dgm:cxn modelId="{70029651-642C-45A7-9394-B9076E6656AF}" srcId="{18B04F2D-C3A3-45BC-B5A4-BBAB7216CB55}" destId="{91CBE0E8-0405-40A9-853B-807B9C9E0D93}" srcOrd="0" destOrd="0" parTransId="{12A601C7-1712-4687-97B3-FA105805385C}" sibTransId="{BB652B05-F3DB-4D61-994D-2448B3248C2A}"/>
    <dgm:cxn modelId="{3EA04671-9168-4391-A789-23D995B98CC3}" srcId="{18B04F2D-C3A3-45BC-B5A4-BBAB7216CB55}" destId="{A9F06C40-CB93-4F67-84BC-A304EEADE59D}" srcOrd="1" destOrd="0" parTransId="{161DF115-D46B-4BF2-AA00-BA1593AA5348}" sibTransId="{FD6E2D1F-0299-43D9-8B43-1195F632D5E6}"/>
    <dgm:cxn modelId="{9FE798ED-1D51-49E2-85C6-F001BCDE9373}" type="presOf" srcId="{91CBE0E8-0405-40A9-853B-807B9C9E0D93}" destId="{70A91A48-A95E-4F0A-92E5-4C7B16145D6D}" srcOrd="0" destOrd="0" presId="urn:microsoft.com/office/officeart/2005/8/layout/vList3"/>
    <dgm:cxn modelId="{91511AF1-B802-4EA8-A601-60EF6587EB7D}" type="presOf" srcId="{4FC42496-C15F-458E-B998-DD429E0FEAD4}" destId="{86E71806-E2D0-4FA6-AED9-88B3A2FEA85D}" srcOrd="0" destOrd="0" presId="urn:microsoft.com/office/officeart/2005/8/layout/vList3"/>
    <dgm:cxn modelId="{5A094099-8744-4868-9F82-F5F4DB8CD257}" srcId="{18B04F2D-C3A3-45BC-B5A4-BBAB7216CB55}" destId="{4FC42496-C15F-458E-B998-DD429E0FEAD4}" srcOrd="5" destOrd="0" parTransId="{2ABA9F2C-38E5-4ACC-A879-8C5FB4F96027}" sibTransId="{9E3166D9-09A5-4178-8BBD-0CC00AD46263}"/>
    <dgm:cxn modelId="{85384DAC-98C0-4D3F-9E12-575EE25B860E}" srcId="{18B04F2D-C3A3-45BC-B5A4-BBAB7216CB55}" destId="{2FF63209-AB4F-4001-BBFC-87309C189592}" srcOrd="2" destOrd="0" parTransId="{4B03CEFF-3DCB-434E-8316-27B6ECFA00F8}" sibTransId="{F6FBB8CE-E1A3-417B-95F1-2B9A87027B86}"/>
    <dgm:cxn modelId="{2FF28350-9A54-4AF6-9810-27CE540123BE}" srcId="{18B04F2D-C3A3-45BC-B5A4-BBAB7216CB55}" destId="{CE72BC0B-0071-4EE4-BF58-0EA65E0F469B}" srcOrd="3" destOrd="0" parTransId="{E27947EE-5FBC-4667-B94F-692D1DFDB8A7}" sibTransId="{3CE7359D-ED4D-42A3-B25A-3B05024EE45E}"/>
    <dgm:cxn modelId="{955A55D2-C248-4CC9-B1A9-15797BBDCF5B}" srcId="{18B04F2D-C3A3-45BC-B5A4-BBAB7216CB55}" destId="{5258A1BE-5879-48F0-9C2C-9F4A4A1EFA4F}" srcOrd="4" destOrd="0" parTransId="{FAF700A6-0140-4804-85FA-DCDBF30AC44E}" sibTransId="{81648108-5547-4899-88E4-A933CCBACE79}"/>
    <dgm:cxn modelId="{9E633918-960B-4CE7-892F-61FB9AE1D9F2}" type="presOf" srcId="{5258A1BE-5879-48F0-9C2C-9F4A4A1EFA4F}" destId="{79ED1A6B-F2C1-4C29-9DCC-41E695950BD7}" srcOrd="0" destOrd="0" presId="urn:microsoft.com/office/officeart/2005/8/layout/vList3"/>
    <dgm:cxn modelId="{724F3FFD-B723-4F9C-B14F-1D6230192BC5}" type="presOf" srcId="{18B04F2D-C3A3-45BC-B5A4-BBAB7216CB55}" destId="{9DFD4E2F-06D3-465D-B6C6-8379BD4490A1}" srcOrd="0" destOrd="0" presId="urn:microsoft.com/office/officeart/2005/8/layout/vList3"/>
    <dgm:cxn modelId="{99B1A3BD-E446-434D-A1E6-9E9B259DA55D}" type="presOf" srcId="{CE72BC0B-0071-4EE4-BF58-0EA65E0F469B}" destId="{AB7AA4D9-0196-4BCE-B1FA-012FCA0F991A}" srcOrd="0" destOrd="0" presId="urn:microsoft.com/office/officeart/2005/8/layout/vList3"/>
    <dgm:cxn modelId="{104EC9D8-F6A9-43D8-AA07-58AAEC62F4B8}" type="presOf" srcId="{2FF63209-AB4F-4001-BBFC-87309C189592}" destId="{1B6AC026-273E-44D4-A2A6-8ECA4B125022}" srcOrd="0" destOrd="0" presId="urn:microsoft.com/office/officeart/2005/8/layout/vList3"/>
    <dgm:cxn modelId="{45C8E22D-2055-49D4-9CA2-BDD5C3DAAF6A}" type="presParOf" srcId="{9DFD4E2F-06D3-465D-B6C6-8379BD4490A1}" destId="{C338244B-2FCC-4E17-BEDF-089EC9FA78B6}" srcOrd="0" destOrd="0" presId="urn:microsoft.com/office/officeart/2005/8/layout/vList3"/>
    <dgm:cxn modelId="{4492F730-B710-4112-9C5F-4BC680C6B96E}" type="presParOf" srcId="{C338244B-2FCC-4E17-BEDF-089EC9FA78B6}" destId="{DCB8A054-EA71-469C-8AEC-5E2BCCC9E1A6}" srcOrd="0" destOrd="0" presId="urn:microsoft.com/office/officeart/2005/8/layout/vList3"/>
    <dgm:cxn modelId="{E5C0D81A-6555-449C-98F3-88388357D484}" type="presParOf" srcId="{C338244B-2FCC-4E17-BEDF-089EC9FA78B6}" destId="{70A91A48-A95E-4F0A-92E5-4C7B16145D6D}" srcOrd="1" destOrd="0" presId="urn:microsoft.com/office/officeart/2005/8/layout/vList3"/>
    <dgm:cxn modelId="{6730DE0E-27BF-49E9-B77E-C0CD01976329}" type="presParOf" srcId="{9DFD4E2F-06D3-465D-B6C6-8379BD4490A1}" destId="{BB981929-713D-4092-8A00-9842028983DC}" srcOrd="1" destOrd="0" presId="urn:microsoft.com/office/officeart/2005/8/layout/vList3"/>
    <dgm:cxn modelId="{E0B29C9B-A736-40A1-862B-F8C795222978}" type="presParOf" srcId="{9DFD4E2F-06D3-465D-B6C6-8379BD4490A1}" destId="{43C45793-855D-4515-AADF-3786760FD869}" srcOrd="2" destOrd="0" presId="urn:microsoft.com/office/officeart/2005/8/layout/vList3"/>
    <dgm:cxn modelId="{92BF6569-B011-4753-A08C-1D48E251B9E0}" type="presParOf" srcId="{43C45793-855D-4515-AADF-3786760FD869}" destId="{3EF13329-62E9-4BAF-B0F3-EAD7681EB8DC}" srcOrd="0" destOrd="0" presId="urn:microsoft.com/office/officeart/2005/8/layout/vList3"/>
    <dgm:cxn modelId="{04E8AA2E-B274-4CAA-BE45-67CA9C492A78}" type="presParOf" srcId="{43C45793-855D-4515-AADF-3786760FD869}" destId="{7F7E46A4-7578-48A0-BD58-2D7062B71B54}" srcOrd="1" destOrd="0" presId="urn:microsoft.com/office/officeart/2005/8/layout/vList3"/>
    <dgm:cxn modelId="{3DADE40F-1D60-4F18-98DA-4713FA418433}" type="presParOf" srcId="{9DFD4E2F-06D3-465D-B6C6-8379BD4490A1}" destId="{44FEF75C-DD10-4E91-967F-276330B139EC}" srcOrd="3" destOrd="0" presId="urn:microsoft.com/office/officeart/2005/8/layout/vList3"/>
    <dgm:cxn modelId="{2F60246A-CD0E-453C-B1BE-DBE3817B436E}" type="presParOf" srcId="{9DFD4E2F-06D3-465D-B6C6-8379BD4490A1}" destId="{49210F9F-52DD-4E04-B42B-FF4636780C38}" srcOrd="4" destOrd="0" presId="urn:microsoft.com/office/officeart/2005/8/layout/vList3"/>
    <dgm:cxn modelId="{4943DE83-FDA5-4179-A8E9-A7FCD794FDF1}" type="presParOf" srcId="{49210F9F-52DD-4E04-B42B-FF4636780C38}" destId="{417B95BE-B62B-42AA-8BCC-D36A3D61FE7C}" srcOrd="0" destOrd="0" presId="urn:microsoft.com/office/officeart/2005/8/layout/vList3"/>
    <dgm:cxn modelId="{485D02E8-CF6B-42C2-8521-4D53AD8ECEBA}" type="presParOf" srcId="{49210F9F-52DD-4E04-B42B-FF4636780C38}" destId="{1B6AC026-273E-44D4-A2A6-8ECA4B125022}" srcOrd="1" destOrd="0" presId="urn:microsoft.com/office/officeart/2005/8/layout/vList3"/>
    <dgm:cxn modelId="{C6CA3754-D86A-41F4-A514-ACF6C1A4B954}" type="presParOf" srcId="{9DFD4E2F-06D3-465D-B6C6-8379BD4490A1}" destId="{24AF91BE-3ABF-43EA-AD7E-B154E93C7524}" srcOrd="5" destOrd="0" presId="urn:microsoft.com/office/officeart/2005/8/layout/vList3"/>
    <dgm:cxn modelId="{F9619792-8E45-479D-929E-7D739DFCFED6}" type="presParOf" srcId="{9DFD4E2F-06D3-465D-B6C6-8379BD4490A1}" destId="{0891E9E9-A940-4B05-B47F-B91502B9E9C7}" srcOrd="6" destOrd="0" presId="urn:microsoft.com/office/officeart/2005/8/layout/vList3"/>
    <dgm:cxn modelId="{D922BBCD-D328-43C3-AD4B-844B0278C011}" type="presParOf" srcId="{0891E9E9-A940-4B05-B47F-B91502B9E9C7}" destId="{051B7C13-E368-43FC-90AC-58665D519728}" srcOrd="0" destOrd="0" presId="urn:microsoft.com/office/officeart/2005/8/layout/vList3"/>
    <dgm:cxn modelId="{C6F95D77-EAEF-4774-9637-C624CE24811E}" type="presParOf" srcId="{0891E9E9-A940-4B05-B47F-B91502B9E9C7}" destId="{AB7AA4D9-0196-4BCE-B1FA-012FCA0F991A}" srcOrd="1" destOrd="0" presId="urn:microsoft.com/office/officeart/2005/8/layout/vList3"/>
    <dgm:cxn modelId="{E646E557-34F2-40AB-B393-3754BE10C80F}" type="presParOf" srcId="{9DFD4E2F-06D3-465D-B6C6-8379BD4490A1}" destId="{FF216A62-A88F-4253-99D8-D5FA988FA791}" srcOrd="7" destOrd="0" presId="urn:microsoft.com/office/officeart/2005/8/layout/vList3"/>
    <dgm:cxn modelId="{DCB468AB-21D0-44C4-B6B8-09D44DB65BF9}" type="presParOf" srcId="{9DFD4E2F-06D3-465D-B6C6-8379BD4490A1}" destId="{6CAD2E76-A0DC-4624-B254-00FAF36E8ED0}" srcOrd="8" destOrd="0" presId="urn:microsoft.com/office/officeart/2005/8/layout/vList3"/>
    <dgm:cxn modelId="{954D29AC-8D7F-4B69-A0AE-0D06D50496C7}" type="presParOf" srcId="{6CAD2E76-A0DC-4624-B254-00FAF36E8ED0}" destId="{DADCF8C4-F3F1-4A5D-A8BF-84F8990A1429}" srcOrd="0" destOrd="0" presId="urn:microsoft.com/office/officeart/2005/8/layout/vList3"/>
    <dgm:cxn modelId="{85D74DBA-70DE-48F4-AB05-70CF8FFE195B}" type="presParOf" srcId="{6CAD2E76-A0DC-4624-B254-00FAF36E8ED0}" destId="{79ED1A6B-F2C1-4C29-9DCC-41E695950BD7}" srcOrd="1" destOrd="0" presId="urn:microsoft.com/office/officeart/2005/8/layout/vList3"/>
    <dgm:cxn modelId="{DA638FA1-DF24-4B22-AC1E-FC86CBEBE1FE}" type="presParOf" srcId="{9DFD4E2F-06D3-465D-B6C6-8379BD4490A1}" destId="{B5AEBB6A-9000-40E6-AB33-598D0584D4AC}" srcOrd="9" destOrd="0" presId="urn:microsoft.com/office/officeart/2005/8/layout/vList3"/>
    <dgm:cxn modelId="{30322320-3E0E-4358-AEAE-2623F512FE24}" type="presParOf" srcId="{9DFD4E2F-06D3-465D-B6C6-8379BD4490A1}" destId="{75F7654B-2578-49DA-99F8-E513B8DEEDB4}" srcOrd="10" destOrd="0" presId="urn:microsoft.com/office/officeart/2005/8/layout/vList3"/>
    <dgm:cxn modelId="{5FE447A5-54AC-431E-9880-7F9A6C32F4A6}" type="presParOf" srcId="{75F7654B-2578-49DA-99F8-E513B8DEEDB4}" destId="{89134A28-D063-4B06-8957-8FE746944F35}" srcOrd="0" destOrd="0" presId="urn:microsoft.com/office/officeart/2005/8/layout/vList3"/>
    <dgm:cxn modelId="{903EFF19-2F05-4194-BD8D-9273355D0DD8}" type="presParOf" srcId="{75F7654B-2578-49DA-99F8-E513B8DEEDB4}" destId="{86E71806-E2D0-4FA6-AED9-88B3A2FEA85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EBE997-9F4B-4AE6-A5B6-D063B64236D8}">
      <dsp:nvSpPr>
        <dsp:cNvPr id="0" name=""/>
        <dsp:cNvSpPr/>
      </dsp:nvSpPr>
      <dsp:spPr>
        <a:xfrm>
          <a:off x="0" y="30689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87F43-DC7B-4CD1-B938-344456192F8C}">
      <dsp:nvSpPr>
        <dsp:cNvPr id="0" name=""/>
        <dsp:cNvSpPr/>
      </dsp:nvSpPr>
      <dsp:spPr>
        <a:xfrm>
          <a:off x="442019" y="53300"/>
          <a:ext cx="8700650" cy="430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 </a:t>
          </a:r>
          <a:r>
            <a:rPr lang="ru-RU" sz="2400" b="1" kern="1200" dirty="0" smtClean="0"/>
            <a:t>Полный покой.</a:t>
          </a:r>
          <a:endParaRPr lang="ru-RU" sz="2400" b="1" kern="1200" dirty="0"/>
        </a:p>
      </dsp:txBody>
      <dsp:txXfrm>
        <a:off x="442019" y="53300"/>
        <a:ext cx="8700650" cy="430709"/>
      </dsp:txXfrm>
    </dsp:sp>
    <dsp:sp modelId="{31430A3B-E572-47A7-9D8A-39ACC815B961}">
      <dsp:nvSpPr>
        <dsp:cNvPr id="0" name=""/>
        <dsp:cNvSpPr/>
      </dsp:nvSpPr>
      <dsp:spPr>
        <a:xfrm>
          <a:off x="0" y="1385121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13162C-661A-405F-B611-EDA3B5818F50}">
      <dsp:nvSpPr>
        <dsp:cNvPr id="0" name=""/>
        <dsp:cNvSpPr/>
      </dsp:nvSpPr>
      <dsp:spPr>
        <a:xfrm>
          <a:off x="387172" y="644008"/>
          <a:ext cx="8719106" cy="8881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Лежачее положение с приподнятыми нижними конечностями.</a:t>
          </a:r>
          <a:endParaRPr lang="ru-RU" sz="2400" b="1" kern="1200" dirty="0"/>
        </a:p>
      </dsp:txBody>
      <dsp:txXfrm>
        <a:off x="387172" y="644008"/>
        <a:ext cx="8719106" cy="888150"/>
      </dsp:txXfrm>
    </dsp:sp>
    <dsp:sp modelId="{9B2AB155-1E33-4DA8-BC81-E34A7F66958D}">
      <dsp:nvSpPr>
        <dsp:cNvPr id="0" name=""/>
        <dsp:cNvSpPr/>
      </dsp:nvSpPr>
      <dsp:spPr>
        <a:xfrm>
          <a:off x="0" y="2005911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C236CC-C94C-4CDD-BA13-810C13BC9244}">
      <dsp:nvSpPr>
        <dsp:cNvPr id="0" name=""/>
        <dsp:cNvSpPr/>
      </dsp:nvSpPr>
      <dsp:spPr>
        <a:xfrm>
          <a:off x="442019" y="1752321"/>
          <a:ext cx="8700650" cy="430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Грелки к ногам.</a:t>
          </a:r>
          <a:endParaRPr lang="ru-RU" sz="2400" b="1" kern="1200" dirty="0"/>
        </a:p>
      </dsp:txBody>
      <dsp:txXfrm>
        <a:off x="442019" y="1752321"/>
        <a:ext cx="8700650" cy="430709"/>
      </dsp:txXfrm>
    </dsp:sp>
    <dsp:sp modelId="{485E2271-BE82-4DE2-ABBB-60E74B5549B4}">
      <dsp:nvSpPr>
        <dsp:cNvPr id="0" name=""/>
        <dsp:cNvSpPr/>
      </dsp:nvSpPr>
      <dsp:spPr>
        <a:xfrm>
          <a:off x="0" y="262670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D56F3-BF15-41B0-8284-80C1C9889EA3}">
      <dsp:nvSpPr>
        <dsp:cNvPr id="0" name=""/>
        <dsp:cNvSpPr/>
      </dsp:nvSpPr>
      <dsp:spPr>
        <a:xfrm>
          <a:off x="442019" y="2373111"/>
          <a:ext cx="8700650" cy="430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Теплое питье.</a:t>
          </a:r>
          <a:endParaRPr lang="ru-RU" sz="2400" b="1" kern="1200" dirty="0"/>
        </a:p>
      </dsp:txBody>
      <dsp:txXfrm>
        <a:off x="442019" y="2373111"/>
        <a:ext cx="8700650" cy="430709"/>
      </dsp:txXfrm>
    </dsp:sp>
    <dsp:sp modelId="{0FBC5373-4E5F-4AA5-AF6A-28454115D820}">
      <dsp:nvSpPr>
        <dsp:cNvPr id="0" name=""/>
        <dsp:cNvSpPr/>
      </dsp:nvSpPr>
      <dsp:spPr>
        <a:xfrm>
          <a:off x="0" y="324749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CB80F-4935-4267-9DC3-91F54CC667AE}">
      <dsp:nvSpPr>
        <dsp:cNvPr id="0" name=""/>
        <dsp:cNvSpPr/>
      </dsp:nvSpPr>
      <dsp:spPr>
        <a:xfrm>
          <a:off x="442019" y="2993900"/>
          <a:ext cx="8700650" cy="430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Обеспечить подачу увлажненного кислорода.</a:t>
          </a:r>
          <a:endParaRPr lang="ru-RU" sz="2400" b="1" kern="1200" dirty="0"/>
        </a:p>
      </dsp:txBody>
      <dsp:txXfrm>
        <a:off x="442019" y="2993900"/>
        <a:ext cx="8700650" cy="430709"/>
      </dsp:txXfrm>
    </dsp:sp>
    <dsp:sp modelId="{81FBED01-7527-4D00-9BAA-6D668783ACCF}">
      <dsp:nvSpPr>
        <dsp:cNvPr id="0" name=""/>
        <dsp:cNvSpPr/>
      </dsp:nvSpPr>
      <dsp:spPr>
        <a:xfrm>
          <a:off x="0" y="386828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A8B54-50BF-4B76-AECC-ABC979E89DDE}">
      <dsp:nvSpPr>
        <dsp:cNvPr id="0" name=""/>
        <dsp:cNvSpPr/>
      </dsp:nvSpPr>
      <dsp:spPr>
        <a:xfrm>
          <a:off x="442019" y="3614690"/>
          <a:ext cx="8700650" cy="430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Контроль пульса, АД, ЧДД, диуреза.</a:t>
          </a:r>
          <a:endParaRPr lang="ru-RU" sz="2400" b="1" kern="1200" dirty="0"/>
        </a:p>
      </dsp:txBody>
      <dsp:txXfrm>
        <a:off x="442019" y="3614690"/>
        <a:ext cx="8700650" cy="430709"/>
      </dsp:txXfrm>
    </dsp:sp>
    <dsp:sp modelId="{19E1B0F3-F19F-409D-9DF5-64EFFADC4B0E}">
      <dsp:nvSpPr>
        <dsp:cNvPr id="0" name=""/>
        <dsp:cNvSpPr/>
      </dsp:nvSpPr>
      <dsp:spPr>
        <a:xfrm>
          <a:off x="0" y="4930687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68AC5-959C-4689-9F8A-3E6840787262}">
      <dsp:nvSpPr>
        <dsp:cNvPr id="0" name=""/>
        <dsp:cNvSpPr/>
      </dsp:nvSpPr>
      <dsp:spPr>
        <a:xfrm>
          <a:off x="442019" y="4235480"/>
          <a:ext cx="8700650" cy="8723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Подготовить лекарственные средства: 1,0 мл 1% раствора мезатона, 2 мл кордиамина, 10 мл раствора дофамина.</a:t>
          </a:r>
          <a:endParaRPr lang="ru-RU" sz="2400" b="1" kern="1200" dirty="0"/>
        </a:p>
      </dsp:txBody>
      <dsp:txXfrm>
        <a:off x="442019" y="4235480"/>
        <a:ext cx="8700650" cy="8723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91A48-A95E-4F0A-92E5-4C7B16145D6D}">
      <dsp:nvSpPr>
        <dsp:cNvPr id="0" name=""/>
        <dsp:cNvSpPr/>
      </dsp:nvSpPr>
      <dsp:spPr>
        <a:xfrm rot="10800000">
          <a:off x="1684557" y="945"/>
          <a:ext cx="6080760" cy="611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Black" pitchFamily="34" charset="0"/>
            </a:rPr>
            <a:t>Создайте физический и психический покой.</a:t>
          </a:r>
          <a:endParaRPr lang="ru-RU" sz="2000" kern="1200" dirty="0"/>
        </a:p>
      </dsp:txBody>
      <dsp:txXfrm rot="10800000">
        <a:off x="1684557" y="945"/>
        <a:ext cx="6080760" cy="611750"/>
      </dsp:txXfrm>
    </dsp:sp>
    <dsp:sp modelId="{DCB8A054-EA71-469C-8AEC-5E2BCCC9E1A6}">
      <dsp:nvSpPr>
        <dsp:cNvPr id="0" name=""/>
        <dsp:cNvSpPr/>
      </dsp:nvSpPr>
      <dsp:spPr>
        <a:xfrm>
          <a:off x="1378682" y="945"/>
          <a:ext cx="611750" cy="6117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E46A4-7578-48A0-BD58-2D7062B71B54}">
      <dsp:nvSpPr>
        <dsp:cNvPr id="0" name=""/>
        <dsp:cNvSpPr/>
      </dsp:nvSpPr>
      <dsp:spPr>
        <a:xfrm rot="10800000">
          <a:off x="1684557" y="795307"/>
          <a:ext cx="6080760" cy="611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Black" pitchFamily="34" charset="0"/>
            </a:rPr>
            <a:t>Обеспечьте доступ свежего воздуха или подачу кислорода.</a:t>
          </a:r>
          <a:endParaRPr lang="ru-RU" sz="2000" kern="1200" dirty="0"/>
        </a:p>
      </dsp:txBody>
      <dsp:txXfrm rot="10800000">
        <a:off x="1684557" y="795307"/>
        <a:ext cx="6080760" cy="611750"/>
      </dsp:txXfrm>
    </dsp:sp>
    <dsp:sp modelId="{3EF13329-62E9-4BAF-B0F3-EAD7681EB8DC}">
      <dsp:nvSpPr>
        <dsp:cNvPr id="0" name=""/>
        <dsp:cNvSpPr/>
      </dsp:nvSpPr>
      <dsp:spPr>
        <a:xfrm>
          <a:off x="1378682" y="795307"/>
          <a:ext cx="611750" cy="6117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AC026-273E-44D4-A2A6-8ECA4B125022}">
      <dsp:nvSpPr>
        <dsp:cNvPr id="0" name=""/>
        <dsp:cNvSpPr/>
      </dsp:nvSpPr>
      <dsp:spPr>
        <a:xfrm rot="10800000">
          <a:off x="1684557" y="1589670"/>
          <a:ext cx="6080760" cy="611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Black" pitchFamily="34" charset="0"/>
            </a:rPr>
            <a:t>Дайте 1-2 таблетки нитроглицерина </a:t>
          </a:r>
          <a:r>
            <a:rPr lang="ru-RU" sz="2000" kern="1200" dirty="0" err="1" smtClean="0">
              <a:latin typeface="Arial Black" pitchFamily="34" charset="0"/>
            </a:rPr>
            <a:t>сублингвально</a:t>
          </a:r>
          <a:r>
            <a:rPr lang="ru-RU" sz="2000" kern="1200" dirty="0" smtClean="0">
              <a:latin typeface="Arial Black" pitchFamily="34" charset="0"/>
            </a:rPr>
            <a:t>.</a:t>
          </a:r>
          <a:endParaRPr lang="ru-RU" sz="2000" kern="1200" dirty="0"/>
        </a:p>
      </dsp:txBody>
      <dsp:txXfrm rot="10800000">
        <a:off x="1684557" y="1589670"/>
        <a:ext cx="6080760" cy="611750"/>
      </dsp:txXfrm>
    </dsp:sp>
    <dsp:sp modelId="{417B95BE-B62B-42AA-8BCC-D36A3D61FE7C}">
      <dsp:nvSpPr>
        <dsp:cNvPr id="0" name=""/>
        <dsp:cNvSpPr/>
      </dsp:nvSpPr>
      <dsp:spPr>
        <a:xfrm>
          <a:off x="1378682" y="1589670"/>
          <a:ext cx="611750" cy="6117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AA4D9-0196-4BCE-B1FA-012FCA0F991A}">
      <dsp:nvSpPr>
        <dsp:cNvPr id="0" name=""/>
        <dsp:cNvSpPr/>
      </dsp:nvSpPr>
      <dsp:spPr>
        <a:xfrm rot="10800000">
          <a:off x="1684557" y="2384033"/>
          <a:ext cx="6080760" cy="611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Black" pitchFamily="34" charset="0"/>
            </a:rPr>
            <a:t>Дайте 0,25 аспирина (медленно разжевать).</a:t>
          </a:r>
          <a:endParaRPr lang="ru-RU" sz="2000" kern="1200" dirty="0"/>
        </a:p>
      </dsp:txBody>
      <dsp:txXfrm rot="10800000">
        <a:off x="1684557" y="2384033"/>
        <a:ext cx="6080760" cy="611750"/>
      </dsp:txXfrm>
    </dsp:sp>
    <dsp:sp modelId="{051B7C13-E368-43FC-90AC-58665D519728}">
      <dsp:nvSpPr>
        <dsp:cNvPr id="0" name=""/>
        <dsp:cNvSpPr/>
      </dsp:nvSpPr>
      <dsp:spPr>
        <a:xfrm>
          <a:off x="1378682" y="2384033"/>
          <a:ext cx="611750" cy="6117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D1A6B-F2C1-4C29-9DCC-41E695950BD7}">
      <dsp:nvSpPr>
        <dsp:cNvPr id="0" name=""/>
        <dsp:cNvSpPr/>
      </dsp:nvSpPr>
      <dsp:spPr>
        <a:xfrm rot="10800000">
          <a:off x="1684557" y="3178395"/>
          <a:ext cx="6080760" cy="6117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76200" rIns="14224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 Black" pitchFamily="34" charset="0"/>
            </a:rPr>
            <a:t>Осуществляйте контроль АД и пульса.</a:t>
          </a:r>
          <a:endParaRPr lang="ru-RU" sz="2000" kern="1200" dirty="0"/>
        </a:p>
      </dsp:txBody>
      <dsp:txXfrm rot="10800000">
        <a:off x="1684557" y="3178395"/>
        <a:ext cx="6080760" cy="611750"/>
      </dsp:txXfrm>
    </dsp:sp>
    <dsp:sp modelId="{DADCF8C4-F3F1-4A5D-A8BF-84F8990A1429}">
      <dsp:nvSpPr>
        <dsp:cNvPr id="0" name=""/>
        <dsp:cNvSpPr/>
      </dsp:nvSpPr>
      <dsp:spPr>
        <a:xfrm>
          <a:off x="1378682" y="3178395"/>
          <a:ext cx="611750" cy="6117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71806-E2D0-4FA6-AED9-88B3A2FEA85D}">
      <dsp:nvSpPr>
        <dsp:cNvPr id="0" name=""/>
        <dsp:cNvSpPr/>
      </dsp:nvSpPr>
      <dsp:spPr>
        <a:xfrm rot="10800000">
          <a:off x="120275" y="3972758"/>
          <a:ext cx="8903448" cy="11698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765" tIns="68580" rIns="128016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Arial Black" pitchFamily="34" charset="0"/>
            </a:rPr>
            <a:t> Приготовить лекарственные средства: ненаркотические анальгетики, нитроглицерин для внутривенной </a:t>
          </a:r>
          <a:r>
            <a:rPr lang="ru-RU" sz="1800" kern="1200" dirty="0" err="1" smtClean="0">
              <a:latin typeface="Arial Black" pitchFamily="34" charset="0"/>
            </a:rPr>
            <a:t>инфузии</a:t>
          </a:r>
          <a:r>
            <a:rPr lang="ru-RU" sz="1800" kern="1200" dirty="0" smtClean="0">
              <a:latin typeface="Arial Black" pitchFamily="34" charset="0"/>
            </a:rPr>
            <a:t>, антиаритмические препараты, </a:t>
          </a:r>
          <a:r>
            <a:rPr lang="ru-RU" sz="1800" kern="1200" dirty="0" err="1" smtClean="0">
              <a:latin typeface="Arial Black" pitchFamily="34" charset="0"/>
            </a:rPr>
            <a:t>фибринолитики</a:t>
          </a:r>
          <a:r>
            <a:rPr lang="ru-RU" sz="1800" kern="1200" dirty="0" smtClean="0">
              <a:latin typeface="Arial Black" pitchFamily="34" charset="0"/>
            </a:rPr>
            <a:t>.</a:t>
          </a:r>
        </a:p>
        <a:p>
          <a:pPr lvl="0" algn="ctr">
            <a:spcBef>
              <a:spcPct val="0"/>
            </a:spcBef>
          </a:pPr>
          <a:endParaRPr lang="ru-RU" sz="800" kern="1200" dirty="0"/>
        </a:p>
      </dsp:txBody>
      <dsp:txXfrm rot="10800000">
        <a:off x="120275" y="3972758"/>
        <a:ext cx="8903448" cy="1169832"/>
      </dsp:txXfrm>
    </dsp:sp>
    <dsp:sp modelId="{89134A28-D063-4B06-8957-8FE746944F35}">
      <dsp:nvSpPr>
        <dsp:cNvPr id="0" name=""/>
        <dsp:cNvSpPr/>
      </dsp:nvSpPr>
      <dsp:spPr>
        <a:xfrm>
          <a:off x="76491" y="3786287"/>
          <a:ext cx="767049" cy="54257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A67EC-0FFD-46E3-B6A9-833B7833FF99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55884-3349-4314-A6A5-8B2FCD469D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www.practica.ru/BK1/PIC/ECG/k096.gif" TargetMode="External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5" Type="http://schemas.openxmlformats.org/officeDocument/2006/relationships/image" Target="http://www.practica.ru/BK1/PIC/ECG/k097.gif" TargetMode="External"/><Relationship Id="rId4" Type="http://schemas.openxmlformats.org/officeDocument/2006/relationships/image" Target="../media/image23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1"/>
            <a:ext cx="9144000" cy="68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5749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Тема: Сестринский </a:t>
            </a:r>
            <a:r>
              <a:rPr lang="ru-RU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уход</a:t>
            </a:r>
            <a:r>
              <a:rPr lang="ru-RU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при инфаркте миокарда</a:t>
            </a:r>
            <a:r>
              <a:rPr lang="ru-RU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Болевой </a:t>
            </a:r>
            <a:r>
              <a:rPr lang="ru-RU" b="1" dirty="0" err="1" smtClean="0"/>
              <a:t>вариант</a:t>
            </a:r>
            <a:r>
              <a:rPr lang="ru-RU" dirty="0" err="1" smtClean="0"/>
              <a:t>от</a:t>
            </a:r>
            <a:r>
              <a:rPr lang="ru-RU" dirty="0" smtClean="0"/>
              <a:t> </a:t>
            </a:r>
            <a:r>
              <a:rPr lang="ru-RU" sz="3600" dirty="0" smtClean="0"/>
              <a:t>(70 до 98% всех случаев инфаркта)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14422"/>
            <a:ext cx="5143504" cy="5643578"/>
          </a:xfrm>
        </p:spPr>
        <p:txBody>
          <a:bodyPr>
            <a:noAutofit/>
          </a:bodyPr>
          <a:lstStyle/>
          <a:p>
            <a:r>
              <a:rPr lang="ru-RU" sz="1600" dirty="0" smtClean="0"/>
              <a:t>Приоритетная проблема этого варианта инфаркта миокарда- </a:t>
            </a:r>
            <a:r>
              <a:rPr lang="ru-RU" sz="1600" b="1" dirty="0" smtClean="0"/>
              <a:t>болевой синдром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Боль при инфаркте миокарда напоминает </a:t>
            </a:r>
            <a:r>
              <a:rPr lang="ru-RU" sz="1600" dirty="0" err="1" smtClean="0"/>
              <a:t>стенокардитическую</a:t>
            </a:r>
            <a:r>
              <a:rPr lang="ru-RU" sz="1600" dirty="0" smtClean="0"/>
              <a:t>, однако отличается от нее большей силой, продолжительностью и отсутствием эффекта после приема нитроглицерина.</a:t>
            </a:r>
          </a:p>
          <a:p>
            <a:r>
              <a:rPr lang="ru-RU" sz="1600" dirty="0" smtClean="0"/>
              <a:t>Боль при инфаркте миокарда, как и при стенокардии, локализуется в </a:t>
            </a:r>
            <a:r>
              <a:rPr lang="ru-RU" sz="1600" dirty="0" err="1" smtClean="0"/>
              <a:t>загрудинной</a:t>
            </a:r>
            <a:r>
              <a:rPr lang="ru-RU" sz="1600" dirty="0" smtClean="0"/>
              <a:t> области. Однако она обычно захватывает более обширную область грудной стенки. </a:t>
            </a:r>
          </a:p>
          <a:p>
            <a:r>
              <a:rPr lang="ru-RU" sz="1600" dirty="0" smtClean="0"/>
              <a:t>Боль </a:t>
            </a:r>
            <a:r>
              <a:rPr lang="ru-RU" sz="1600" dirty="0" err="1" smtClean="0"/>
              <a:t>иррадиирует</a:t>
            </a:r>
            <a:r>
              <a:rPr lang="ru-RU" sz="1600" dirty="0" smtClean="0"/>
              <a:t> в левую руку или в обе руки, левое плечо, лопатку, шею, межлопаточное пространство, </a:t>
            </a:r>
            <a:r>
              <a:rPr lang="ru-RU" sz="1600" dirty="0" err="1" smtClean="0"/>
              <a:t>эпигастральную</a:t>
            </a:r>
            <a:r>
              <a:rPr lang="ru-RU" sz="1600" dirty="0" smtClean="0"/>
              <a:t> область. </a:t>
            </a:r>
          </a:p>
          <a:p>
            <a:r>
              <a:rPr lang="ru-RU" sz="1600" dirty="0" smtClean="0"/>
              <a:t>боль при инфаркте миокарда продолжается не менее нескольких десятков минут, а часто часы или даже 1-2 суток. </a:t>
            </a:r>
          </a:p>
          <a:p>
            <a:r>
              <a:rPr lang="ru-RU" sz="1600" dirty="0" smtClean="0"/>
              <a:t>При общем осмотре у больных инфарктом миокарда может выявляться бледность и повышенная влажность кожных покровов, </a:t>
            </a:r>
            <a:r>
              <a:rPr lang="ru-RU" sz="1600" dirty="0" err="1" smtClean="0"/>
              <a:t>акроцианоз</a:t>
            </a:r>
            <a:r>
              <a:rPr lang="ru-RU" sz="1600" dirty="0" smtClean="0"/>
              <a:t>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5072066" y="1214422"/>
            <a:ext cx="3538166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18" name="Picture 2" descr="C:\Documents and Settings\1\Рабочий стол\терапия\ИЛЛЮСТРАЦИИ\инфаркт\CAYFO92Z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5143504" y="3071810"/>
            <a:ext cx="3462613" cy="348126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Астматический вариант.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929190" cy="5257800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smtClean="0"/>
              <a:t>приоритетной проблемой больных является резко </a:t>
            </a:r>
            <a:r>
              <a:rPr lang="ru-RU" sz="4000" b="1" dirty="0" smtClean="0"/>
              <a:t>выраженная инспираторная одышка</a:t>
            </a:r>
            <a:r>
              <a:rPr lang="ru-RU" sz="4000" dirty="0" smtClean="0"/>
              <a:t>, переходящая в удушье.</a:t>
            </a:r>
          </a:p>
          <a:p>
            <a:r>
              <a:rPr lang="ru-RU" sz="4000" dirty="0" smtClean="0"/>
              <a:t> Возникают типичные </a:t>
            </a:r>
            <a:r>
              <a:rPr lang="ru-RU" sz="4000" b="1" dirty="0" smtClean="0"/>
              <a:t>приступы сердечной астмы</a:t>
            </a:r>
            <a:r>
              <a:rPr lang="ru-RU" sz="4000" dirty="0" smtClean="0"/>
              <a:t>. </a:t>
            </a:r>
          </a:p>
          <a:p>
            <a:r>
              <a:rPr lang="ru-RU" sz="4000" dirty="0" smtClean="0"/>
              <a:t>Нередко развивается </a:t>
            </a:r>
            <a:r>
              <a:rPr lang="ru-RU" sz="4000" b="1" dirty="0" smtClean="0"/>
              <a:t>отек легких</a:t>
            </a:r>
            <a:r>
              <a:rPr lang="ru-RU" sz="4000" dirty="0" smtClean="0"/>
              <a:t>. </a:t>
            </a:r>
          </a:p>
          <a:p>
            <a:r>
              <a:rPr lang="ru-RU" sz="4000" dirty="0" smtClean="0"/>
              <a:t>Болевой синдром отсутствует или выражен слабо. В основе патогенеза этой формы инфаркта лежит острая левожелудочковая недостаточность, развивающаяся в результате резкого снижения сократительной способности левого желудочка. При объективном исследовании наряду с признаками инфаркта миокарда выявляются симптомы острой левожелудочковой недостаточности.</a:t>
            </a:r>
          </a:p>
          <a:p>
            <a:endParaRPr lang="ru-RU" dirty="0"/>
          </a:p>
        </p:txBody>
      </p:sp>
      <p:pic>
        <p:nvPicPr>
          <p:cNvPr id="5" name="Содержимое 4" descr="Кашель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785926"/>
            <a:ext cx="3714775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Абдоминальный (</a:t>
            </a:r>
            <a:r>
              <a:rPr lang="ru-RU" b="1" dirty="0" err="1" smtClean="0"/>
              <a:t>гастральгический</a:t>
            </a:r>
            <a:r>
              <a:rPr lang="ru-RU" b="1" dirty="0" smtClean="0"/>
              <a:t>) вариант.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4500594" cy="4786346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приоритетная проблема </a:t>
            </a:r>
            <a:r>
              <a:rPr lang="ru-RU" sz="2000" b="1" dirty="0" smtClean="0"/>
              <a:t>боль в верхней части живота 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диспептические</a:t>
            </a:r>
            <a:r>
              <a:rPr lang="ru-RU" sz="2000" dirty="0" smtClean="0"/>
              <a:t> явления: тошнота, рвота, не приносящая облегчения, икота, отрыжка воздухом, метеоризм (вздутие живота), поносы. </a:t>
            </a:r>
          </a:p>
          <a:p>
            <a:r>
              <a:rPr lang="ru-RU" sz="2000" dirty="0" smtClean="0"/>
              <a:t>В некоторых случаях развивается парез желудочно-кишечного тракта. </a:t>
            </a:r>
          </a:p>
          <a:p>
            <a:r>
              <a:rPr lang="ru-RU" sz="2000" dirty="0" smtClean="0"/>
              <a:t>В ходе объективного исследования наряду с общими признаками инфаркта миокарда определяется болезненность при пальпации и напряжение брюшной стенки. </a:t>
            </a:r>
          </a:p>
          <a:p>
            <a:endParaRPr lang="ru-RU" sz="1800" dirty="0"/>
          </a:p>
        </p:txBody>
      </p:sp>
      <p:pic>
        <p:nvPicPr>
          <p:cNvPr id="1026" name="Picture 2" descr="C:\Documents and Settings\1\Рабочий стол\терапия\ИЛЛЮСТРАЦИИ\гастрит\NCAE1X385CAC1WTCECAR083JBCAFMBJDYCADUO54ECAXU8UOSCALE3N81CAQMBAOVCAQTJIMQCA36W9FGCA9PHMY4CA8NJQ39CA79RMYGCABEXYQUCAAIKMQXCAJTO9T0CASF0S20CALE22NMCAGY6AUICA50A9H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785927"/>
            <a:ext cx="3929090" cy="41264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Аритмический вариант.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Autofit/>
          </a:bodyPr>
          <a:lstStyle/>
          <a:p>
            <a:r>
              <a:rPr lang="ru-RU" sz="1800" dirty="0" smtClean="0"/>
              <a:t>Приоритетной проблемой этой формы инфаркта являются </a:t>
            </a:r>
            <a:r>
              <a:rPr lang="ru-RU" sz="1800" b="1" dirty="0" smtClean="0"/>
              <a:t>сердцебиения и/или перебои в области сердца</a:t>
            </a:r>
            <a:r>
              <a:rPr lang="ru-RU" sz="1800" dirty="0" smtClean="0"/>
              <a:t>. Аритмический вариант начинается с различных нарушений сердечного ритма: </a:t>
            </a:r>
            <a:r>
              <a:rPr lang="ru-RU" sz="1800" b="1" dirty="0" smtClean="0"/>
              <a:t>приступов мерцательной </a:t>
            </a:r>
            <a:r>
              <a:rPr lang="ru-RU" sz="1800" b="1" dirty="0" err="1" smtClean="0"/>
              <a:t>тахиаритмии</a:t>
            </a:r>
            <a:r>
              <a:rPr lang="ru-RU" sz="1800" b="1" dirty="0" smtClean="0"/>
              <a:t>, пароксизмальной тахикардии или экстрасистолии</a:t>
            </a:r>
            <a:r>
              <a:rPr lang="ru-RU" sz="1800" dirty="0" smtClean="0"/>
              <a:t>. </a:t>
            </a:r>
          </a:p>
          <a:p>
            <a:r>
              <a:rPr lang="ru-RU" sz="1800" dirty="0" smtClean="0"/>
              <a:t>Нарушения сердечного ритма возникают почти у всех  больных инфарктом миокарда. Однако при аритмической форме инфаркта миокарда боли отсутствуют или выражены крайне слабо и в клинических проявлениях превалируют нарушения сердечного ритма.</a:t>
            </a:r>
            <a:endParaRPr lang="ru-RU" sz="1800" dirty="0"/>
          </a:p>
        </p:txBody>
      </p:sp>
      <p:pic>
        <p:nvPicPr>
          <p:cNvPr id="1026" name="Picture 2" descr="k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2445789" cy="10715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4286248" y="27146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/>
              <a:t>Пароксизмальная</a:t>
            </a:r>
            <a:r>
              <a:rPr lang="en-US" b="1" dirty="0" smtClean="0"/>
              <a:t> АВ-</a:t>
            </a:r>
            <a:r>
              <a:rPr lang="en-US" b="1" dirty="0" err="1" smtClean="0"/>
              <a:t>узловая</a:t>
            </a:r>
            <a:r>
              <a:rPr lang="en-US" b="1" dirty="0" smtClean="0"/>
              <a:t>  </a:t>
            </a:r>
            <a:r>
              <a:rPr lang="en-US" b="1" dirty="0" err="1" smtClean="0"/>
              <a:t>тахикардия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4357694"/>
            <a:ext cx="2689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Мерцательная</a:t>
            </a:r>
            <a:r>
              <a:rPr lang="en-US" b="1" dirty="0" smtClean="0"/>
              <a:t> </a:t>
            </a:r>
            <a:r>
              <a:rPr lang="en-US" b="1" dirty="0" err="1" smtClean="0"/>
              <a:t>аритмия</a:t>
            </a:r>
            <a:r>
              <a:rPr lang="en-US" b="1" dirty="0" smtClean="0"/>
              <a:t>. </a:t>
            </a:r>
            <a:endParaRPr lang="ru-RU" dirty="0"/>
          </a:p>
        </p:txBody>
      </p:sp>
      <p:pic>
        <p:nvPicPr>
          <p:cNvPr id="1027" name="Picture 3" descr="k0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3143248"/>
            <a:ext cx="2943433" cy="12858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k0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857760"/>
            <a:ext cx="2641149" cy="11429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4786314" y="6072206"/>
            <a:ext cx="2984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АВ-</a:t>
            </a:r>
            <a:r>
              <a:rPr lang="en-US" b="1" dirty="0" err="1" smtClean="0"/>
              <a:t>узловые</a:t>
            </a:r>
            <a:r>
              <a:rPr lang="en-US" b="1" dirty="0" smtClean="0"/>
              <a:t> </a:t>
            </a:r>
            <a:r>
              <a:rPr lang="en-US" b="1" dirty="0" err="1" smtClean="0"/>
              <a:t>экстрасистолы</a:t>
            </a:r>
            <a:r>
              <a:rPr lang="en-US" b="1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1\Рабочий стол\терапия\ИЛЛЮСТРАЦИИ\хсн\kadr-stenoz-12.01.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357298"/>
            <a:ext cx="4429157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Цереброваскулярный вариант.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4495800" cy="55721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инфаркта миокарда с преобладанием симптомов нарушения мозгового кровообращения. </a:t>
            </a:r>
            <a:r>
              <a:rPr lang="ru-RU" dirty="0" smtClean="0"/>
              <a:t>Болевой синдром отсутствует или слабо выражен. Нарушения мозгового кровообращения обычно имеют преходящий характер. </a:t>
            </a:r>
          </a:p>
          <a:p>
            <a:r>
              <a:rPr lang="ru-RU" dirty="0" smtClean="0"/>
              <a:t>Различают два вида симптомов:</a:t>
            </a:r>
          </a:p>
          <a:p>
            <a:pPr>
              <a:buFontTx/>
              <a:buChar char="-"/>
            </a:pPr>
            <a:r>
              <a:rPr lang="ru-RU" b="1" dirty="0" smtClean="0"/>
              <a:t>Общемозговые симптомы – </a:t>
            </a:r>
            <a:r>
              <a:rPr lang="ru-RU" i="1" dirty="0" smtClean="0"/>
              <a:t>головокружение,  тошнота, помрачение сознания, обмороки. </a:t>
            </a:r>
          </a:p>
          <a:p>
            <a:pPr>
              <a:buFontTx/>
              <a:buChar char="-"/>
            </a:pPr>
            <a:r>
              <a:rPr lang="ru-RU" b="1" dirty="0" smtClean="0"/>
              <a:t>Очаговые  -</a:t>
            </a:r>
            <a:r>
              <a:rPr lang="ru-RU" i="1" dirty="0" smtClean="0"/>
              <a:t>гемипарезов</a:t>
            </a:r>
            <a:r>
              <a:rPr lang="ru-RU" dirty="0" smtClean="0"/>
              <a:t> с преобладанием поражения руки или ноги.</a:t>
            </a:r>
          </a:p>
          <a:p>
            <a:endParaRPr lang="ru-RU" dirty="0"/>
          </a:p>
        </p:txBody>
      </p:sp>
      <p:pic>
        <p:nvPicPr>
          <p:cNvPr id="2050" name="Picture 2" descr="C:\Documents and Settings\1\Рабочий стол\терапия\ИЛЛЮСТРАЦИИ\гастрит\CCATW3SU4CATA4GE6CAE20UK3CA3M91H4CAL3I1K0CA6WXHMRCA3SJ0GHCABKG04ECA30PMBRCAJBC5X4CAXL9GUYCA86PFBTCAFG6LR2CAU55Z6RCAXZNDSPCAZ7XB29CAPJE802CAZLKW3JCARTJPKWCASSI3A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857628"/>
            <a:ext cx="2409825" cy="18954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Малосимптомный</a:t>
            </a:r>
            <a:r>
              <a:rPr lang="ru-RU" b="1" dirty="0" smtClean="0"/>
              <a:t> (бессимптомный) вариант.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200" dirty="0" smtClean="0"/>
              <a:t>проявляться :</a:t>
            </a:r>
          </a:p>
          <a:p>
            <a:r>
              <a:rPr lang="ru-RU" sz="3200" b="1" dirty="0" smtClean="0"/>
              <a:t>небольшими болями,</a:t>
            </a:r>
          </a:p>
          <a:p>
            <a:r>
              <a:rPr lang="ru-RU" sz="3200" b="1" dirty="0" smtClean="0"/>
              <a:t>кратковременной одышкой, </a:t>
            </a:r>
          </a:p>
          <a:p>
            <a:r>
              <a:rPr lang="ru-RU" sz="3200" b="1" dirty="0" smtClean="0"/>
              <a:t>общей слабостью, </a:t>
            </a:r>
          </a:p>
          <a:p>
            <a:r>
              <a:rPr lang="ru-RU" sz="3200" b="1" dirty="0" smtClean="0"/>
              <a:t>ухудшением настроения. </a:t>
            </a:r>
          </a:p>
          <a:p>
            <a:pPr>
              <a:buNone/>
            </a:pPr>
            <a:r>
              <a:rPr lang="ru-RU" sz="3200" dirty="0" smtClean="0"/>
              <a:t>В таких случаях диагноз может быть установлен лишь при случайном ЭКГ исследовании или после внезапной смерти больного.</a:t>
            </a:r>
          </a:p>
          <a:p>
            <a:endParaRPr lang="ru-RU" dirty="0"/>
          </a:p>
        </p:txBody>
      </p:sp>
      <p:pic>
        <p:nvPicPr>
          <p:cNvPr id="10243" name="Picture 3" descr="http://www.practica.ru/BK1/PIC/ECG/k096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572000" y="1500174"/>
            <a:ext cx="2357454" cy="29571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42" name="Picture 2" descr="http://www.practica.ru/BK1/PIC/ECG/k097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786578" y="2143116"/>
            <a:ext cx="1857388" cy="23298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 descr="C:\Documents and Settings\1\Рабочий стол\терапия\ИЛЛЮСТРАЦИИ\хсн\imagesCAU7A0UY.jpg"/>
          <p:cNvPicPr>
            <a:picLocks noChangeAspect="1" noChangeArrowheads="1"/>
          </p:cNvPicPr>
          <p:nvPr/>
        </p:nvPicPr>
        <p:blipFill>
          <a:blip r:embed="rId6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572000" y="4071942"/>
            <a:ext cx="4071966" cy="226866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Острый период инфаркта миокарда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57232"/>
            <a:ext cx="5500694" cy="600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соответствует окончательному формированию очага некроза. Боль исчезает и развивается </a:t>
            </a:r>
            <a:r>
              <a:rPr lang="ru-RU" sz="2400" dirty="0" err="1" smtClean="0"/>
              <a:t>резорбционно-некротический</a:t>
            </a:r>
            <a:r>
              <a:rPr lang="ru-RU" sz="2400" dirty="0" smtClean="0"/>
              <a:t> синдром. </a:t>
            </a:r>
          </a:p>
          <a:p>
            <a:r>
              <a:rPr lang="ru-RU" sz="2400" dirty="0" smtClean="0"/>
              <a:t>В основе его патогенеза лежит </a:t>
            </a:r>
            <a:r>
              <a:rPr lang="ru-RU" sz="2400" b="1" dirty="0" smtClean="0"/>
              <a:t>распад мышечных волокон и всасывание в кровь продуктов </a:t>
            </a:r>
            <a:r>
              <a:rPr lang="ru-RU" sz="2400" b="1" dirty="0" err="1" smtClean="0"/>
              <a:t>аутолиза</a:t>
            </a:r>
            <a:r>
              <a:rPr lang="ru-RU" sz="2400" b="1" dirty="0" smtClean="0"/>
              <a:t>, </a:t>
            </a:r>
            <a:r>
              <a:rPr lang="ru-RU" sz="2400" dirty="0" smtClean="0"/>
              <a:t>которые вызывают неспецифическую воспалительную реакцию организма. </a:t>
            </a:r>
          </a:p>
          <a:p>
            <a:r>
              <a:rPr lang="ru-RU" sz="2400" dirty="0" err="1" smtClean="0"/>
              <a:t>Резорбционно-некротический</a:t>
            </a:r>
            <a:r>
              <a:rPr lang="ru-RU" sz="2400" dirty="0" smtClean="0"/>
              <a:t> синдром проявляется </a:t>
            </a:r>
            <a:r>
              <a:rPr lang="ru-RU" sz="2400" b="1" dirty="0" smtClean="0"/>
              <a:t>лихорадкой </a:t>
            </a:r>
            <a:r>
              <a:rPr lang="ru-RU" sz="2400" dirty="0" smtClean="0"/>
              <a:t>(приоритетная проблема), лейкоцитозом, ускорением СОЭ и т.д.. </a:t>
            </a:r>
          </a:p>
        </p:txBody>
      </p:sp>
      <p:pic>
        <p:nvPicPr>
          <p:cNvPr id="9217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lum bright="20000" contrast="40000"/>
          </a:blip>
          <a:srcRect/>
          <a:stretch>
            <a:fillRect/>
          </a:stretch>
        </p:blipFill>
        <p:spPr bwMode="auto">
          <a:xfrm>
            <a:off x="5286379" y="2000240"/>
            <a:ext cx="3494227" cy="39290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Потенциальные проблемы.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4495800" cy="519749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1. </a:t>
            </a:r>
            <a:r>
              <a:rPr lang="ru-RU" sz="2400" b="1" dirty="0" err="1" smtClean="0"/>
              <a:t>Кардиогенный</a:t>
            </a:r>
            <a:r>
              <a:rPr lang="ru-RU" sz="2400" b="1" dirty="0" smtClean="0"/>
              <a:t> шок или острая </a:t>
            </a:r>
            <a:r>
              <a:rPr lang="ru-RU" sz="2400" b="1" dirty="0" err="1" smtClean="0"/>
              <a:t>сердечно-сосудистая</a:t>
            </a:r>
            <a:r>
              <a:rPr lang="ru-RU" sz="2400" b="1" dirty="0" smtClean="0"/>
              <a:t> недостаточность.</a:t>
            </a:r>
          </a:p>
          <a:p>
            <a:r>
              <a:rPr lang="ru-RU" sz="2400" b="1" dirty="0" smtClean="0"/>
              <a:t>2. Острая левожелудочковая недостаточность и отек легких.</a:t>
            </a:r>
          </a:p>
          <a:p>
            <a:r>
              <a:rPr lang="ru-RU" sz="2400" b="1" dirty="0" smtClean="0"/>
              <a:t>3. Нарушения сердечного ритма и проводимости.</a:t>
            </a:r>
          </a:p>
          <a:p>
            <a:r>
              <a:rPr lang="ru-RU" sz="2400" b="1" dirty="0" smtClean="0"/>
              <a:t>4. Разрыв сердца.</a:t>
            </a:r>
          </a:p>
          <a:p>
            <a:r>
              <a:rPr lang="ru-RU" sz="2400" b="1" dirty="0" smtClean="0"/>
              <a:t>5. Аневризма сердца.</a:t>
            </a:r>
          </a:p>
          <a:p>
            <a:r>
              <a:rPr lang="ru-RU" sz="2400" b="1" dirty="0" smtClean="0"/>
              <a:t>6. Перикардит.</a:t>
            </a:r>
          </a:p>
          <a:p>
            <a:r>
              <a:rPr lang="ru-RU" sz="2400" b="1" dirty="0" smtClean="0"/>
              <a:t>7. Тромбоэмболии большого круга кровообращения.</a:t>
            </a:r>
          </a:p>
          <a:p>
            <a:endParaRPr lang="ru-RU" sz="2400" b="1" dirty="0"/>
          </a:p>
        </p:txBody>
      </p:sp>
      <p:pic>
        <p:nvPicPr>
          <p:cNvPr id="3074" name="Picture 2" descr="C:\Documents and Settings\1\Рабочий стол\терапия\ИЛЛЮСТРАЦИИ\перикардиты\55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4429124" y="1928802"/>
            <a:ext cx="2500330" cy="32611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C:\Documents and Settings\1\Рабочий стол\терапия\ИЛЛЮСТРАЦИИ\разрыв сердца\CAS9AZKJ.jpg"/>
          <p:cNvPicPr>
            <a:picLocks noChangeAspect="1" noChangeArrowheads="1"/>
          </p:cNvPicPr>
          <p:nvPr/>
        </p:nvPicPr>
        <p:blipFill>
          <a:blip r:embed="rId3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5786446" y="928670"/>
            <a:ext cx="3000396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C:\Documents and Settings\1\Рабочий стол\терапия\ИЛЛЮСТРАЦИИ\разрыв сердца\CA230PU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3000372"/>
            <a:ext cx="1500198" cy="331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1\Рабочий стол\терапия\ИЛЛЮСТРАЦИИ\кардиогенный шок\DCAAI0345CAMBVURRCAF50L4XCAROYRBGCAE0GAU7CAMSSFP6CAELXXHACA3R0ZHNCAG6FZR1CAL6W7AYCAYSPHOCCAS2Y6D2CAZYCNNDCAYBQHTQCAE9OHJ2CAFSGP39CALKC7Q4CAEMTR3WCACTXNJUCALZJ5D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30655"/>
            <a:ext cx="2759839" cy="32983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72188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Кардиогенный</a:t>
            </a:r>
            <a:r>
              <a:rPr lang="ru-RU" b="1" dirty="0" smtClean="0"/>
              <a:t> шок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4286248" cy="57150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Истинный </a:t>
            </a:r>
            <a:r>
              <a:rPr lang="ru-RU" dirty="0" err="1" smtClean="0"/>
              <a:t>Кардиогенный</a:t>
            </a:r>
            <a:r>
              <a:rPr lang="ru-RU" dirty="0" smtClean="0"/>
              <a:t> шок представляет собой острую недостаточность кровообращения. Он развивается при обширных инфарктах миокарда и является одним из самых частых и тяжелых осложнений заболевания. Летальность при </a:t>
            </a:r>
            <a:r>
              <a:rPr lang="ru-RU" dirty="0" err="1" smtClean="0"/>
              <a:t>кардиогенном</a:t>
            </a:r>
            <a:r>
              <a:rPr lang="ru-RU" dirty="0" smtClean="0"/>
              <a:t> шоке составляет 80-90%. </a:t>
            </a:r>
            <a:endParaRPr lang="ru-RU" dirty="0"/>
          </a:p>
        </p:txBody>
      </p:sp>
      <p:pic>
        <p:nvPicPr>
          <p:cNvPr id="4098" name="Picture 2" descr="C:\Documents and Settings\1\Рабочий стол\терапия\ИЛЛЮСТРАЦИИ\кардиогенный шок\2_inf_miok00009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4286248" y="3286124"/>
            <a:ext cx="4555279" cy="32147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1\Рабочий стол\терапия\ИЛЛЮСТРАЦИИ\кардиогенный шок\651[1].jpg"/>
          <p:cNvPicPr>
            <a:picLocks noChangeAspect="1" noChangeArrowheads="1"/>
          </p:cNvPicPr>
          <p:nvPr/>
        </p:nvPicPr>
        <p:blipFill>
          <a:blip r:embed="rId2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Механизм развития кардиогенного шока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снижение минутного объема сердца из-за резкого уменьшения массы функционирующего миокарда левого желудочка (40-50%).</a:t>
            </a:r>
          </a:p>
          <a:p>
            <a:r>
              <a:rPr lang="ru-RU" sz="2000" dirty="0" smtClean="0"/>
              <a:t>критически снижается артериальное давление (менее 80 мм </a:t>
            </a:r>
            <a:r>
              <a:rPr lang="ru-RU" sz="2000" dirty="0" err="1" smtClean="0"/>
              <a:t>рт</a:t>
            </a:r>
            <a:r>
              <a:rPr lang="ru-RU" sz="2000" dirty="0" smtClean="0"/>
              <a:t>. ст.),  резко уменьшается кровоток во всех жизненно важных органах.</a:t>
            </a:r>
          </a:p>
          <a:p>
            <a:r>
              <a:rPr lang="ru-RU" sz="2000" dirty="0" smtClean="0"/>
              <a:t>образуются некрозы печени, язвы в желудочно-кишечном тракте, нарушается функция почек. </a:t>
            </a:r>
          </a:p>
          <a:p>
            <a:r>
              <a:rPr lang="ru-RU" sz="2000" dirty="0" smtClean="0"/>
              <a:t>на периферии кровообращения - в дистальных отделах конечностей, ушных раковинах, кончике носа из-за гипоксии развиваются трофические изменения вплоть до некрозов. </a:t>
            </a:r>
          </a:p>
          <a:p>
            <a:r>
              <a:rPr lang="ru-RU" sz="2000" dirty="0" smtClean="0"/>
              <a:t>усиливается агрегация тромбоцитов, и образуются множественные </a:t>
            </a:r>
            <a:r>
              <a:rPr lang="ru-RU" sz="2000" dirty="0" err="1" smtClean="0"/>
              <a:t>микротромбозы</a:t>
            </a:r>
            <a:r>
              <a:rPr lang="ru-RU" sz="2000" dirty="0" smtClean="0"/>
              <a:t> (расширяется зона некроза). </a:t>
            </a:r>
          </a:p>
          <a:p>
            <a:r>
              <a:rPr lang="ru-RU" sz="2000" dirty="0" smtClean="0"/>
              <a:t>Общее состояние больных при </a:t>
            </a:r>
            <a:r>
              <a:rPr lang="ru-RU" sz="2000" dirty="0" err="1" smtClean="0"/>
              <a:t>кардиогенном</a:t>
            </a:r>
            <a:r>
              <a:rPr lang="ru-RU" sz="2000" dirty="0" smtClean="0"/>
              <a:t> шоке крайне тяжелое. Наблюдается </a:t>
            </a:r>
            <a:r>
              <a:rPr lang="ru-RU" sz="2000" b="1" dirty="0" smtClean="0"/>
              <a:t>заторможенность, выраженная общая слабость. </a:t>
            </a:r>
            <a:r>
              <a:rPr lang="ru-RU" sz="2000" dirty="0" smtClean="0"/>
              <a:t>Развивается </a:t>
            </a:r>
            <a:r>
              <a:rPr lang="ru-RU" sz="2000" b="1" dirty="0" smtClean="0"/>
              <a:t>олигурия или анурия - </a:t>
            </a:r>
            <a:r>
              <a:rPr lang="ru-RU" sz="2000" dirty="0" smtClean="0"/>
              <a:t>уменьшение или полное прекращение мочеотделения </a:t>
            </a:r>
            <a:r>
              <a:rPr lang="ru-RU" sz="2000" b="1" dirty="0" smtClean="0"/>
              <a:t>Дистальные отделы конечностей </a:t>
            </a:r>
            <a:r>
              <a:rPr lang="ru-RU" sz="2000" b="1" dirty="0" err="1" smtClean="0"/>
              <a:t>мраморно-цианотичные</a:t>
            </a:r>
            <a:r>
              <a:rPr lang="ru-RU" sz="2000" b="1" dirty="0" smtClean="0"/>
              <a:t>, холодные на ощупь. </a:t>
            </a:r>
            <a:r>
              <a:rPr lang="ru-RU" sz="2000" dirty="0" smtClean="0"/>
              <a:t>Типичным признаком кардиогенного шока являются </a:t>
            </a:r>
            <a:r>
              <a:rPr lang="ru-RU" sz="2000" b="1" dirty="0" smtClean="0"/>
              <a:t>холодные стопы и кисти рук</a:t>
            </a:r>
            <a:r>
              <a:rPr lang="ru-RU" sz="2000" dirty="0" smtClean="0"/>
              <a:t>. Артериальное давление резко снижено.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543428" cy="5929354"/>
          </a:xfrm>
        </p:spPr>
        <p:txBody>
          <a:bodyPr>
            <a:normAutofit/>
          </a:bodyPr>
          <a:lstStyle/>
          <a:p>
            <a:r>
              <a:rPr lang="ru-RU" b="1" dirty="0" smtClean="0"/>
              <a:t>Инфаркт миокарда -</a:t>
            </a:r>
            <a:r>
              <a:rPr lang="ru-RU" dirty="0" smtClean="0"/>
              <a:t> это ишемический некроз участка сердечной мышцы, возникающий вследствие острого несоответствия между потребностью миокарда в кислороде и его доставкой по коронарным артериям. </a:t>
            </a:r>
            <a:endParaRPr lang="ru-RU" dirty="0"/>
          </a:p>
        </p:txBody>
      </p:sp>
      <p:pic>
        <p:nvPicPr>
          <p:cNvPr id="2050" name="Picture 2" descr="C:\Documents and Settings\1\Рабочий стол\терапия\ИЛЛЮСТРАЦИИ\инфаркт\CA953FZ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61218" y="928670"/>
            <a:ext cx="3454186" cy="51974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30003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Неотложная помощь при </a:t>
            </a:r>
            <a:r>
              <a:rPr lang="ru-RU" b="1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кардиогенном</a:t>
            </a: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шоке</a:t>
            </a:r>
            <a:r>
              <a:rPr lang="ru-RU" sz="2700" dirty="0" smtClean="0"/>
              <a:t>  (независимые сестринские вмешательства)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4"/>
          </p:nvPr>
        </p:nvGraphicFramePr>
        <p:xfrm>
          <a:off x="0" y="1571612"/>
          <a:ext cx="9144000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0" y="1357298"/>
          <a:ext cx="91440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Неотложная помощь при инфаркте миокарда.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3757610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Классическое описание клинической картины инфаркта миокарда в трех его основных формах было впервые дано отечественными учеными-клиницистами Василием </a:t>
            </a:r>
            <a:r>
              <a:rPr lang="ru-RU" dirty="0" err="1" smtClean="0"/>
              <a:t>Парменовичем</a:t>
            </a:r>
            <a:r>
              <a:rPr lang="ru-RU" dirty="0" smtClean="0"/>
              <a:t> Образцовым и Николаем Дмитриевичем </a:t>
            </a:r>
            <a:r>
              <a:rPr lang="ru-RU" dirty="0" err="1" smtClean="0"/>
              <a:t>Стражеско</a:t>
            </a:r>
            <a:r>
              <a:rPr lang="ru-RU" dirty="0" smtClean="0"/>
              <a:t>, которые доложили свои наблюдения в 1909 году Х Российскому съезду терапевтов.</a:t>
            </a:r>
            <a:endParaRPr lang="ru-RU" dirty="0"/>
          </a:p>
        </p:txBody>
      </p:sp>
      <p:pic>
        <p:nvPicPr>
          <p:cNvPr id="1027" name="Picture 3" descr="C:\Documents and Settings\1\Рабочий стол\терапия\ИЛЛЮСТРАЦИИ\XCAD80R76CAJBV4ACCA61O819CA3OSAA1CABI7EH5CA9D9DC3CASHGCMNCAMBEOAYCAMGY90MCAG9SAE7CAVPI3LOCADLRLASCASZQ8SYCADLKK5HCA8SCRT1CACK0EOFCAHSXOQBCACWAI2QCAKRAM6TCAVKGKEW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4214810" y="428604"/>
            <a:ext cx="2357454" cy="3254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C:\Documents and Settings\1\Рабочий стол\терапия\ИЛЛЮСТРАЦИИ\NCAIJPSQDCAYP5SKNCAA14Q97CAU9DGMPCAENRS5JCA9Y0BILCAFXMZ8SCAW7VAEKCAX7V8FYCA9J5FR3CAN2Y7X7CA6LOKF2CA7ZZULQCA2K6EUNCAT4CDG0CAZA8ME2CAEVEIXTCADWFIFACAW3MBRFCAXT2SJ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6357950" y="2786058"/>
            <a:ext cx="2405091" cy="32335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Этиология.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причиной развития инфаркта миокарда является </a:t>
            </a:r>
            <a:r>
              <a:rPr lang="ru-RU" b="1" dirty="0" smtClean="0"/>
              <a:t>атеросклероз коронарных артерий </a:t>
            </a:r>
            <a:r>
              <a:rPr lang="ru-RU" dirty="0" smtClean="0"/>
              <a:t>(97-98%);</a:t>
            </a:r>
          </a:p>
          <a:p>
            <a:r>
              <a:rPr lang="ru-RU" dirty="0" smtClean="0"/>
              <a:t>Значительно реже </a:t>
            </a:r>
            <a:r>
              <a:rPr lang="ru-RU" b="1" dirty="0" smtClean="0"/>
              <a:t>спазм коронарных артерий.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lum bright="-30000" contrast="40000"/>
          </a:blip>
          <a:srcRect/>
          <a:stretch>
            <a:fillRect/>
          </a:stretch>
        </p:blipFill>
        <p:spPr bwMode="auto">
          <a:xfrm>
            <a:off x="4357686" y="1928802"/>
            <a:ext cx="4332870" cy="392909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6786578" y="4071942"/>
            <a:ext cx="1571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атеросклероз коронарных артерий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5357826"/>
            <a:ext cx="2195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инфаркта миокарда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факторов риска, способствующих развитию инфаркта миокарда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ИМ чаще развивается у лиц, профессия которых связана с </a:t>
            </a:r>
            <a:r>
              <a:rPr lang="ru-RU" b="1" dirty="0" smtClean="0"/>
              <a:t>низкой физической активностью и большими нервно-психическими напряжениями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Развитию ИМ способствует </a:t>
            </a:r>
            <a:r>
              <a:rPr lang="ru-RU" b="1" dirty="0" smtClean="0"/>
              <a:t>артериальная гипертония. сахарный диабет, ожирение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Частота ИМ у </a:t>
            </a:r>
            <a:r>
              <a:rPr lang="ru-RU" b="1" dirty="0" smtClean="0"/>
              <a:t>курящих</a:t>
            </a:r>
            <a:r>
              <a:rPr lang="ru-RU" dirty="0" smtClean="0"/>
              <a:t> в 20 и более сигарет в день по сравнению с не курящими в 3 раза выше.</a:t>
            </a:r>
          </a:p>
          <a:p>
            <a:endParaRPr lang="ru-RU" dirty="0"/>
          </a:p>
        </p:txBody>
      </p:sp>
      <p:pic>
        <p:nvPicPr>
          <p:cNvPr id="4098" name="Picture 2" descr="C:\Documents and Settings\1\Рабочий стол\терапия\ИЛЛЮСТРАЦИИ\инфаркт\CAM9AL6V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12"/>
            <a:ext cx="2490527" cy="1917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7286644" y="1643050"/>
            <a:ext cx="1238253" cy="31320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 descr="C:\Documents and Settings\1\Рабочий стол\терапия\ИЛЛЮСТРАЦИИ\диабет\25895562_bcsi006071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714752"/>
            <a:ext cx="3153582" cy="2105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4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 Black" pitchFamily="34" charset="0"/>
              </a:rPr>
              <a:t>В основе патогенеза инфаркта миокарда у 98% тромбоз коронарных артерий, у 2-5% больных инфаркт миокарда наступает в результате спазма коронарных артерий.</a:t>
            </a:r>
            <a:br>
              <a:rPr lang="ru-RU" sz="2800" b="1" dirty="0" smtClean="0">
                <a:latin typeface="Arial Black" pitchFamily="34" charset="0"/>
              </a:rPr>
            </a:br>
            <a:endParaRPr lang="ru-RU" sz="28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43050"/>
            <a:ext cx="4495800" cy="5000660"/>
          </a:xfrm>
        </p:spPr>
        <p:txBody>
          <a:bodyPr>
            <a:noAutofit/>
          </a:bodyPr>
          <a:lstStyle/>
          <a:p>
            <a:r>
              <a:rPr lang="ru-RU" sz="2400" dirty="0" smtClean="0"/>
              <a:t>Тромбообразованию при ИБС способствуют 4 основных фактора:</a:t>
            </a:r>
          </a:p>
          <a:p>
            <a:pPr>
              <a:buNone/>
            </a:pPr>
            <a:r>
              <a:rPr lang="ru-RU" sz="2400" dirty="0" smtClean="0"/>
              <a:t>1) </a:t>
            </a:r>
            <a:r>
              <a:rPr lang="ru-RU" sz="2400" b="1" dirty="0" smtClean="0"/>
              <a:t>замедление кровотока </a:t>
            </a:r>
            <a:r>
              <a:rPr lang="ru-RU" sz="2400" dirty="0" smtClean="0"/>
              <a:t>по суженным артериям;</a:t>
            </a:r>
          </a:p>
          <a:p>
            <a:pPr>
              <a:buNone/>
            </a:pPr>
            <a:r>
              <a:rPr lang="ru-RU" sz="2400" dirty="0" smtClean="0"/>
              <a:t>2) местные </a:t>
            </a:r>
            <a:r>
              <a:rPr lang="ru-RU" sz="2400" b="1" dirty="0" smtClean="0"/>
              <a:t>изменения интимы коронарных артерий </a:t>
            </a:r>
            <a:r>
              <a:rPr lang="ru-RU" sz="2400" dirty="0" smtClean="0"/>
              <a:t>(изъязвления, распад атеросклеротических бляшек, кровоизлияния);</a:t>
            </a:r>
          </a:p>
          <a:p>
            <a:pPr>
              <a:buNone/>
            </a:pPr>
            <a:r>
              <a:rPr lang="ru-RU" sz="2400" dirty="0" smtClean="0"/>
              <a:t>3) повышение свертываемости крови - </a:t>
            </a:r>
            <a:r>
              <a:rPr lang="ru-RU" sz="2400" b="1" dirty="0" smtClean="0"/>
              <a:t>гиперкоагуляция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4) </a:t>
            </a:r>
            <a:r>
              <a:rPr lang="ru-RU" sz="2400" b="1" dirty="0" smtClean="0"/>
              <a:t>повышение вязкости крови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714488"/>
            <a:ext cx="4309053" cy="45783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85926"/>
            <a:ext cx="4155889" cy="40005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Морфологические изменения при инфаркте миокарда.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357298"/>
            <a:ext cx="4357718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900" dirty="0" smtClean="0"/>
              <a:t>Уже через 3-5 часов после развития инфаркта миокарда в сердечной мышце наступают тяжелые необратимые изменения структуры мышечных волокон и их гибель. </a:t>
            </a:r>
          </a:p>
          <a:p>
            <a:pPr>
              <a:buNone/>
            </a:pPr>
            <a:r>
              <a:rPr lang="ru-RU" sz="1900" dirty="0" smtClean="0"/>
              <a:t>В миокарде выделяется три зоны изменений: </a:t>
            </a:r>
          </a:p>
          <a:p>
            <a:r>
              <a:rPr lang="ru-RU" sz="1900" b="1" dirty="0" smtClean="0"/>
              <a:t>очаг некроза; </a:t>
            </a:r>
          </a:p>
          <a:p>
            <a:r>
              <a:rPr lang="ru-RU" sz="1900" b="1" dirty="0" smtClean="0"/>
              <a:t>пренекротическая зона повреждения;</a:t>
            </a:r>
          </a:p>
          <a:p>
            <a:r>
              <a:rPr lang="ru-RU" sz="1900" b="1" dirty="0" smtClean="0"/>
              <a:t>прилегающая зона гипоксии. </a:t>
            </a:r>
          </a:p>
          <a:p>
            <a:pPr>
              <a:buNone/>
            </a:pPr>
            <a:r>
              <a:rPr lang="ru-RU" sz="1900" dirty="0" smtClean="0"/>
              <a:t>В зависимости от распространенности, выраженности клинических проявлений и изменений ЭКГ выделяют </a:t>
            </a:r>
            <a:r>
              <a:rPr lang="ru-RU" sz="1900" b="1" dirty="0" smtClean="0"/>
              <a:t>крупноочаговый </a:t>
            </a:r>
            <a:r>
              <a:rPr lang="ru-RU" sz="1900" dirty="0" smtClean="0"/>
              <a:t>и </a:t>
            </a:r>
            <a:r>
              <a:rPr lang="ru-RU" sz="1900" b="1" dirty="0" smtClean="0"/>
              <a:t>мелкоочаговый инфаркт миокарда.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86710" y="2285992"/>
            <a:ext cx="1071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>очаг некроза</a:t>
            </a:r>
            <a:r>
              <a:rPr lang="ru-RU" b="1" dirty="0" smtClean="0"/>
              <a:t>;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58082" y="5643578"/>
            <a:ext cx="17859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пренекротическая зона повреждения;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5786454"/>
            <a:ext cx="1643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прилегающая зона гипоксии.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Клиника инфаркта миокарда.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5000628" cy="4929222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1-й - продромальный или прединфарктный период </a:t>
            </a:r>
            <a:r>
              <a:rPr lang="ru-RU" sz="1600" dirty="0" smtClean="0"/>
              <a:t>длительностью от нескольких часов до одного месяца;</a:t>
            </a:r>
          </a:p>
          <a:p>
            <a:r>
              <a:rPr lang="ru-RU" sz="1600" b="1" dirty="0" smtClean="0"/>
              <a:t>2-й - острейший период </a:t>
            </a:r>
            <a:r>
              <a:rPr lang="ru-RU" sz="1600" dirty="0" smtClean="0"/>
              <a:t>от возникновения резкой ишемии миокарда до появления первых признаков некроза. Он продолжается от 30 минут до 2 часов;</a:t>
            </a:r>
          </a:p>
          <a:p>
            <a:r>
              <a:rPr lang="ru-RU" sz="1600" b="1" dirty="0" smtClean="0"/>
              <a:t>3-й - острый период </a:t>
            </a:r>
            <a:r>
              <a:rPr lang="ru-RU" sz="1600" dirty="0" smtClean="0"/>
              <a:t>или период образования некроза и миомаляции. Продолжается от 2 до 14 дней;</a:t>
            </a:r>
          </a:p>
          <a:p>
            <a:r>
              <a:rPr lang="ru-RU" sz="1600" b="1" dirty="0" smtClean="0"/>
              <a:t>4-й - подострый период </a:t>
            </a:r>
            <a:r>
              <a:rPr lang="ru-RU" sz="1600" dirty="0" smtClean="0"/>
              <a:t>соответствует замещению некротической ткани грануляционной и началом образования рубца. Длится до 4 до 8 недель с момента начала заболевания;</a:t>
            </a:r>
          </a:p>
          <a:p>
            <a:r>
              <a:rPr lang="ru-RU" sz="1600" b="1" dirty="0" smtClean="0"/>
              <a:t>5-й - постинфарктный период </a:t>
            </a:r>
            <a:r>
              <a:rPr lang="ru-RU" sz="1600" dirty="0" smtClean="0"/>
              <a:t>соответствует формированию плотного рубца и максимальной адаптации миокарда к новым условиям функционирования. Продолжается до 3-6 месяцев.</a:t>
            </a:r>
          </a:p>
          <a:p>
            <a:endParaRPr lang="ru-RU" sz="1600" dirty="0"/>
          </a:p>
        </p:txBody>
      </p:sp>
      <p:pic>
        <p:nvPicPr>
          <p:cNvPr id="7170" name="Picture 2" descr="C:\Documents and Settings\1\Рабочий стол\терапия\ИЛЛЮСТРАЦИИ\инфаркт\CAG5URK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714488"/>
            <a:ext cx="3437947" cy="46043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варианты инфаркта миокарда.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зависимости от особенностей симптоматики острейшего периода инфаркта миокарда выделяют :</a:t>
            </a:r>
          </a:p>
          <a:p>
            <a:r>
              <a:rPr lang="ru-RU" dirty="0" smtClean="0"/>
              <a:t>1) </a:t>
            </a:r>
            <a:r>
              <a:rPr lang="ru-RU" b="1" dirty="0" smtClean="0"/>
              <a:t>болевой </a:t>
            </a:r>
            <a:r>
              <a:rPr lang="ru-RU" dirty="0" smtClean="0"/>
              <a:t>или ангинальный;</a:t>
            </a:r>
          </a:p>
          <a:p>
            <a:r>
              <a:rPr lang="ru-RU" dirty="0" smtClean="0"/>
              <a:t>2) </a:t>
            </a:r>
            <a:r>
              <a:rPr lang="ru-RU" b="1" dirty="0" smtClean="0"/>
              <a:t>астматический;</a:t>
            </a:r>
          </a:p>
          <a:p>
            <a:r>
              <a:rPr lang="ru-RU" dirty="0" smtClean="0"/>
              <a:t>3)</a:t>
            </a:r>
            <a:r>
              <a:rPr lang="ru-RU" b="1" dirty="0" smtClean="0"/>
              <a:t> абдоминальный;</a:t>
            </a:r>
          </a:p>
          <a:p>
            <a:r>
              <a:rPr lang="ru-RU" dirty="0" smtClean="0"/>
              <a:t>4) </a:t>
            </a:r>
            <a:r>
              <a:rPr lang="ru-RU" b="1" dirty="0" smtClean="0"/>
              <a:t>аритмический;</a:t>
            </a:r>
          </a:p>
          <a:p>
            <a:r>
              <a:rPr lang="ru-RU" dirty="0" smtClean="0"/>
              <a:t>5) </a:t>
            </a:r>
            <a:r>
              <a:rPr lang="ru-RU" b="1" dirty="0" smtClean="0"/>
              <a:t>цереброваскулярный;</a:t>
            </a:r>
          </a:p>
          <a:p>
            <a:r>
              <a:rPr lang="ru-RU" dirty="0" smtClean="0"/>
              <a:t>6) </a:t>
            </a:r>
            <a:r>
              <a:rPr lang="ru-RU" b="1" dirty="0" err="1" smtClean="0"/>
              <a:t>малосимптомный</a:t>
            </a:r>
            <a:r>
              <a:rPr lang="ru-RU" b="1" dirty="0" smtClean="0"/>
              <a:t> </a:t>
            </a:r>
            <a:r>
              <a:rPr lang="ru-RU" dirty="0" smtClean="0"/>
              <a:t>или </a:t>
            </a:r>
            <a:r>
              <a:rPr lang="ru-RU" dirty="0" err="1" smtClean="0"/>
              <a:t>асимптомный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194" name="Picture 2" descr="C:\Documents and Settings\1\Рабочий стол\терапия\ИЛЛЮСТРАЦИИ\инфаркт\images[10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643050"/>
            <a:ext cx="3875897" cy="4286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1275</Words>
  <Application>Microsoft Office PowerPoint</Application>
  <PresentationFormat>Экран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Тема: Сестринский уход при инфаркте миокарда </vt:lpstr>
      <vt:lpstr>Слайд 2</vt:lpstr>
      <vt:lpstr>Слайд 3</vt:lpstr>
      <vt:lpstr>Этиология. </vt:lpstr>
      <vt:lpstr>факторов риска, способствующих развитию инфаркта миокарда</vt:lpstr>
      <vt:lpstr>В основе патогенеза инфаркта миокарда у 98% тромбоз коронарных артерий, у 2-5% больных инфаркт миокарда наступает в результате спазма коронарных артерий. </vt:lpstr>
      <vt:lpstr>Морфологические изменения при инфаркте миокарда.</vt:lpstr>
      <vt:lpstr>Клиника инфаркта миокарда.</vt:lpstr>
      <vt:lpstr>Клинические варианты инфаркта миокарда. </vt:lpstr>
      <vt:lpstr>Болевой вариантот (70 до 98% всех случаев инфаркта).</vt:lpstr>
      <vt:lpstr>Астматический вариант. </vt:lpstr>
      <vt:lpstr>Абдоминальный (гастральгический) вариант. </vt:lpstr>
      <vt:lpstr>Аритмический вариант. </vt:lpstr>
      <vt:lpstr>Цереброваскулярный вариант. </vt:lpstr>
      <vt:lpstr>Малосимптомный (бессимптомный) вариант.</vt:lpstr>
      <vt:lpstr>Острый период инфаркта миокарда </vt:lpstr>
      <vt:lpstr>Потенциальные проблемы. </vt:lpstr>
      <vt:lpstr>Кардиогенный шок </vt:lpstr>
      <vt:lpstr>Механизм развития кардиогенного шока </vt:lpstr>
      <vt:lpstr>Неотложная помощь при кардиогенном шоке  (независимые сестринские вмешательства)   </vt:lpstr>
      <vt:lpstr>Неотложная помощь при инфаркте миокарда.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Тема:Сестринский процесс при инфаркте миокарда </dc:title>
  <cp:lastModifiedBy>евросеть</cp:lastModifiedBy>
  <cp:revision>22</cp:revision>
  <dcterms:modified xsi:type="dcterms:W3CDTF">2016-08-01T16:26:13Z</dcterms:modified>
</cp:coreProperties>
</file>