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59" r:id="rId6"/>
    <p:sldId id="267" r:id="rId7"/>
    <p:sldId id="262" r:id="rId8"/>
    <p:sldId id="266" r:id="rId9"/>
    <p:sldId id="264" r:id="rId10"/>
    <p:sldId id="265" r:id="rId11"/>
    <p:sldId id="269" r:id="rId12"/>
    <p:sldId id="270" r:id="rId13"/>
    <p:sldId id="271" r:id="rId14"/>
    <p:sldId id="272" r:id="rId15"/>
    <p:sldId id="26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5AC0869-4A01-4D32-8169-CB460B29FEA2}" type="datetimeFigureOut">
              <a:rPr lang="ru-RU" smtClean="0"/>
              <a:pPr/>
              <a:t>23.11.2012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05B5506-F03B-47CF-A76F-406329B58B0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hyperlink" Target="http://slovari.yandex.ru/~%D0%BA%D0%BD%D0%B8%D0%B3%D0%B8/%D0%91%D0%A1%D0%AD/%D0%A0%D0%B5%D1%84%D1%80%D0%B0%D0%BA%D1%86%D0%B8%D1%8F%20(%D0%BF%D1%80%D0%B5%D0%BB%D0%BE%D0%BC%D0%BB%D0%B5%D0%BD%D0%B8%D0%B5%20%D1%81%D0%B2%D0%B5%D1%82%D0%B0)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0%B5%D1%82%D1%87%D0%B0%D1%82%D0%BA%D0%B0" TargetMode="External"/><Relationship Id="rId2" Type="http://schemas.openxmlformats.org/officeDocument/2006/relationships/hyperlink" Target="http://ru.wikipedia.org/wiki/%D0%A0%D0%B5%D1%84%D1%80%D0%B0%D0%BA%D1%86%D0%B8%D1%8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hyperlink" Target="http://ru.wikipedia.org/wiki/%D0%90%D0%BA%D0%BA%D0%BE%D0%BC%D0%BE%D0%B4%D0%B0%D1%86%D0%B8%D1%8F_(%D0%B1%D0%B8%D0%BE%D0%BB%D0%BE%D0%B3%D0%B8%D1%8F)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proglaza.ru/stroenieglaza/scler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proglaza.ru/stroenieglaza/conjunctiva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ru-RU" cap="none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Болезни глаз</a:t>
            </a:r>
            <a:endParaRPr lang="ru-RU" cap="none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Выполнила: 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ученица 8 класса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Шихова </a:t>
            </a:r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Изабелла</a:t>
            </a:r>
          </a:p>
          <a:p>
            <a:pPr algn="r"/>
            <a:r>
              <a:rPr lang="ru-RU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Березовский р-н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4286256"/>
            <a:ext cx="1857388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БЛЕФАРИТ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sz="2400" b="1" dirty="0" smtClean="0"/>
              <a:t>Блефарит </a:t>
            </a:r>
            <a:r>
              <a:rPr lang="ru-RU" sz="2400" dirty="0" smtClean="0"/>
              <a:t>(лат. </a:t>
            </a:r>
            <a:r>
              <a:rPr lang="ru-RU" sz="2400" dirty="0" err="1" smtClean="0"/>
              <a:t>blepharitis</a:t>
            </a:r>
            <a:r>
              <a:rPr lang="ru-RU" sz="2400" dirty="0" smtClean="0"/>
              <a:t> — воспаление век) — большая группа различных болезней глаз, сопровождающихся хроническим воспалением краев век. Данное заболевание имеет множество причин, которые не всегда находятся в офтальмологической сфере, но, вне зависимости от этого, проявления блефарита схожи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2050" name="Picture 2" descr="C:\Documents and Settings\учитель\Рабочий стол\глаз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3" y="4357694"/>
            <a:ext cx="1957401" cy="1631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Катаракта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r>
              <a:rPr lang="ru-RU" b="1" dirty="0" smtClean="0"/>
              <a:t>Катаракта</a:t>
            </a:r>
            <a:r>
              <a:rPr lang="ru-RU" dirty="0" smtClean="0"/>
              <a:t> (от греч. </a:t>
            </a:r>
            <a:r>
              <a:rPr lang="ru-RU" dirty="0" err="1" smtClean="0"/>
              <a:t>katarrháktes</a:t>
            </a:r>
            <a:r>
              <a:rPr lang="ru-RU" dirty="0" smtClean="0"/>
              <a:t> — водопад), помутнение хрусталика глаза, препятствующее прохождению лучей света в глаз и приводящее к снижению остроты зрения. Термин "К." отражает неправильное представление древних греков, по которому причиной К. является излияние мутной жидкости между радужной оболочкой и хрусталиком. По месту расположения помутнений в хрусталике различают К.: сумочные (в капсуле, покрывающей хрусталик), корковые (в периферических слоях хрусталика) и ядерные (в центральных его слоях).</a:t>
            </a:r>
            <a:endParaRPr lang="ru-RU" dirty="0"/>
          </a:p>
        </p:txBody>
      </p:sp>
      <p:pic>
        <p:nvPicPr>
          <p:cNvPr id="4098" name="Picture 2" descr="катаракта - помутнение хрусталик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142852"/>
            <a:ext cx="1619250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0" i="1" dirty="0" smtClean="0"/>
              <a:t>Глаукома</a:t>
            </a:r>
            <a:br>
              <a:rPr lang="ru-RU" b="0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это </a:t>
            </a:r>
            <a:r>
              <a:rPr lang="ru-RU" dirty="0" smtClean="0"/>
              <a:t>заболевание глаз, вследствие постоянного или периодического повышения внутриглазного давления (ВГД). Если не проводить никакого лечения болезнь может вызвать снижение зрения или полную его потерю. Зрение, утраченное вследствие этой болезни, не </a:t>
            </a:r>
            <a:r>
              <a:rPr lang="ru-RU" dirty="0" err="1" smtClean="0"/>
              <a:t>восстанавливается.Зачастую</a:t>
            </a:r>
            <a:r>
              <a:rPr lang="ru-RU" dirty="0" smtClean="0"/>
              <a:t> глаукомой страдают люди старше 40 лет, однако данное заболевание может поразить также и молодых людей (юношеская глаукома) и даже совсем маленьких детей (врожденная глаукома).</a:t>
            </a:r>
            <a:endParaRPr lang="ru-RU" dirty="0"/>
          </a:p>
        </p:txBody>
      </p:sp>
      <p:pic>
        <p:nvPicPr>
          <p:cNvPr id="3074" name="Picture 2" descr="Acute Angle Closure-glauco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285728"/>
            <a:ext cx="1809750" cy="13811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Близорукость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Близорукость,</a:t>
            </a:r>
            <a:r>
              <a:rPr lang="ru-RU" dirty="0" smtClean="0"/>
              <a:t> миопия (от греч. </a:t>
            </a:r>
            <a:r>
              <a:rPr lang="ru-RU" dirty="0" err="1" smtClean="0"/>
              <a:t>mýō</a:t>
            </a:r>
            <a:r>
              <a:rPr lang="ru-RU" dirty="0" smtClean="0"/>
              <a:t> — прищуриваю и </a:t>
            </a:r>
            <a:r>
              <a:rPr lang="ru-RU" dirty="0" err="1" smtClean="0"/>
              <a:t>óps</a:t>
            </a:r>
            <a:r>
              <a:rPr lang="ru-RU" dirty="0" smtClean="0"/>
              <a:t>, родительный падеж </a:t>
            </a:r>
            <a:r>
              <a:rPr lang="ru-RU" dirty="0" err="1" smtClean="0"/>
              <a:t>opós</a:t>
            </a:r>
            <a:r>
              <a:rPr lang="ru-RU" dirty="0" smtClean="0"/>
              <a:t> — глаз, зрение), один из недостатков </a:t>
            </a:r>
            <a:r>
              <a:rPr lang="ru-RU" u="sng" dirty="0" smtClean="0">
                <a:hlinkClick r:id="rId2"/>
              </a:rPr>
              <a:t>рефракции</a:t>
            </a:r>
            <a:r>
              <a:rPr lang="ru-RU" dirty="0" smtClean="0"/>
              <a:t> глаза, вследствие которого лица, страдающие им, плохо видят отдалённые предметы. Название Б. обусловлено тем, что близорукие обычно держат рассматриваемый предмет близко к глазам.</a:t>
            </a:r>
            <a:endParaRPr lang="ru-RU" dirty="0"/>
          </a:p>
        </p:txBody>
      </p:sp>
      <p:pic>
        <p:nvPicPr>
          <p:cNvPr id="2050" name="Picture 2" descr="Myopia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3504" y="4857760"/>
            <a:ext cx="2357454" cy="18115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Дальнозоркость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Дальнозоркость</a:t>
            </a:r>
            <a:r>
              <a:rPr lang="ru-RU" dirty="0" smtClean="0"/>
              <a:t> (</a:t>
            </a:r>
            <a:r>
              <a:rPr lang="ru-RU" b="1" dirty="0" smtClean="0"/>
              <a:t>гиперметропия</a:t>
            </a:r>
            <a:r>
              <a:rPr lang="ru-RU" dirty="0" smtClean="0"/>
              <a:t>) — особенность </a:t>
            </a:r>
            <a:r>
              <a:rPr lang="ru-RU" dirty="0" smtClean="0">
                <a:hlinkClick r:id="rId2" tooltip="Рефракция"/>
              </a:rPr>
              <a:t>рефракции</a:t>
            </a:r>
            <a:r>
              <a:rPr lang="ru-RU" dirty="0" smtClean="0"/>
              <a:t> глаза, состоящая в том, что изображения далеких предметов в покое аккомодации фокусируются за </a:t>
            </a:r>
            <a:r>
              <a:rPr lang="ru-RU" dirty="0" smtClean="0">
                <a:hlinkClick r:id="rId3" tooltip="Сетчатка"/>
              </a:rPr>
              <a:t>сетчаткой</a:t>
            </a:r>
            <a:r>
              <a:rPr lang="ru-RU" dirty="0" smtClean="0"/>
              <a:t>. В молодом возрасте при не слишком высокой дальнозоркости с помощью </a:t>
            </a:r>
            <a:r>
              <a:rPr lang="ru-RU" dirty="0" err="1" smtClean="0"/>
              <a:t>напряжения</a:t>
            </a:r>
            <a:r>
              <a:rPr lang="ru-RU" dirty="0" err="1" smtClean="0">
                <a:hlinkClick r:id="rId4" tooltip="Аккомодация (биология)"/>
              </a:rPr>
              <a:t>аккомодации</a:t>
            </a:r>
            <a:r>
              <a:rPr lang="ru-RU" dirty="0" smtClean="0"/>
              <a:t> можно сфокусировать изображение на сетчатке.</a:t>
            </a:r>
            <a:endParaRPr lang="ru-RU" dirty="0"/>
          </a:p>
        </p:txBody>
      </p:sp>
      <p:pic>
        <p:nvPicPr>
          <p:cNvPr id="1026" name="Picture 2" descr="http://upload.wikimedia.org/wikipedia/commons/thumb/f/f3/Hypermetropia.svg/250px-Hypermetropia.svg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14942" y="4476750"/>
            <a:ext cx="2381250" cy="2381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Берегите зрение с молодости!!!</a:t>
            </a:r>
            <a:endParaRPr lang="ru-RU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4098" name="Picture 2" descr="C:\Documents and Settings\учитель\Рабочий стол\надо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857364"/>
            <a:ext cx="5368530" cy="41037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7215206" y="5143512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642910" y="2214554"/>
            <a:ext cx="6286528" cy="34163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b="1" i="1" dirty="0" smtClean="0"/>
              <a:t> </a:t>
            </a:r>
            <a:r>
              <a:rPr lang="ru-RU" sz="3600" b="1" i="1" dirty="0" smtClean="0"/>
              <a:t>Мы никогда не задумывались о нашем зрении, какие болезни могут быть у наших глаз. Так я вам их покажу и расскажу!</a:t>
            </a:r>
            <a:endParaRPr lang="ru-RU" sz="3600" dirty="0"/>
          </a:p>
        </p:txBody>
      </p:sp>
      <p:sp>
        <p:nvSpPr>
          <p:cNvPr id="10242" name="AutoShape 2" descr="&amp;gcy;&amp;lcy;&amp;acy;&amp;zcy;&amp;acy; &amp;kcy;&amp;acy;&amp;rcy;&amp;tcy;&amp;icy;&amp;ncy;&amp;kcy;&amp;icy;"/>
          <p:cNvSpPr>
            <a:spLocks noChangeAspect="1" noChangeArrowheads="1"/>
          </p:cNvSpPr>
          <p:nvPr/>
        </p:nvSpPr>
        <p:spPr bwMode="auto">
          <a:xfrm>
            <a:off x="63500" y="-136525"/>
            <a:ext cx="5715000" cy="38004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Picture 2" descr="C:\Documents and Settings\учитель\Рабочий стол\р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2532213" cy="18867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Синдром, так называемого, «сухого глаза».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42910" y="1428736"/>
            <a:ext cx="6767538" cy="460566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/>
              <a:t>В связи с всеобщей компьютеризацией это отклонение возникает у множества людей, которые работают  перед монитором компьютера. Также плохо влияют на глаза искусственное освещение при помощи люминесцентных ламп, сухой воздух от кондиционеров. </a:t>
            </a:r>
            <a:endParaRPr lang="ru-RU" dirty="0"/>
          </a:p>
        </p:txBody>
      </p:sp>
      <p:pic>
        <p:nvPicPr>
          <p:cNvPr id="4" name="Picture 1" descr="C:\Documents and Settings\учитель\Рабочий стол\сух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4429132"/>
            <a:ext cx="2476500" cy="1857375"/>
          </a:xfrm>
          <a:prstGeom prst="rect">
            <a:avLst/>
          </a:prstGeom>
          <a:noFill/>
        </p:spPr>
      </p:pic>
      <p:pic>
        <p:nvPicPr>
          <p:cNvPr id="5" name="Picture 3" descr="C:\Documents and Settings\учитель\Рабочий стол\о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285796">
            <a:off x="0" y="5872156"/>
            <a:ext cx="2190765" cy="9858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Болезни радужки глаза</a:t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Иридодиагностика – это специальный термин, обозначающий науку, которая занимается диагностикой заболеваний по радужке глаз. Ей занимаются специалисты- </a:t>
            </a:r>
            <a:r>
              <a:rPr lang="ru-RU" dirty="0" err="1" smtClean="0"/>
              <a:t>иридодиагносты</a:t>
            </a:r>
            <a:r>
              <a:rPr lang="ru-RU" dirty="0" smtClean="0"/>
              <a:t>, которые используют для этого специальную аппаратуру и компьютерные программы. При постановке диагноза учитывают изменение структурного состояния, формы, цветовых участков глаза, и подвижности радужной оболочки.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488" y="5143488"/>
            <a:ext cx="171451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 descr="C:\Documents and Settings\учитель\Рабочий стол\э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142852"/>
            <a:ext cx="1428750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Нарушения в кровеносных сосудах, поставляющих кровь к глазу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ru-RU" dirty="0" smtClean="0"/>
          </a:p>
          <a:p>
            <a:r>
              <a:rPr lang="ru-RU" dirty="0" smtClean="0"/>
              <a:t> Причиной болезни глаз является плохое кровообращение в глазном яблоке и находящихся рядом с ним тканях. Такие ишемические нарушения обнаруживаются с помощью специального ультразвукового обследования глаза, и лечение проводит офтальмолог совместно с кардиологом.</a:t>
            </a:r>
            <a:endParaRPr lang="ru-RU" dirty="0"/>
          </a:p>
        </p:txBody>
      </p:sp>
      <p:pic>
        <p:nvPicPr>
          <p:cNvPr id="3074" name="Picture 2" descr="C:\Documents and Settings\учитель\Рабочий стол\я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715016"/>
            <a:ext cx="1076325" cy="6572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Халязион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23083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ru-RU" sz="2400" b="1" dirty="0" smtClean="0"/>
              <a:t>Халязион</a:t>
            </a:r>
            <a:r>
              <a:rPr lang="ru-RU" sz="2400" dirty="0" smtClean="0"/>
              <a:t> - достаточно неприятное заболевание век, которое может проявляться не только косметическим </a:t>
            </a:r>
            <a:r>
              <a:rPr lang="ru-RU" sz="2400" dirty="0" err="1" smtClean="0"/>
              <a:t>деффектом</a:t>
            </a:r>
            <a:r>
              <a:rPr lang="ru-RU" sz="2400" dirty="0" smtClean="0"/>
              <a:t>, но и приводить к развитию серьезных осложнений, при распространении воспалительного процесса на окружающие ткани.</a:t>
            </a:r>
            <a:endParaRPr lang="ru-RU" sz="2400" dirty="0"/>
          </a:p>
        </p:txBody>
      </p:sp>
      <p:pic>
        <p:nvPicPr>
          <p:cNvPr id="5" name="Picture 2" descr="&amp;KHcy;&amp;acy;&amp;lcy;&amp;yacy;&amp;zcy;&amp;icy;&amp;ocy;&amp;n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98" y="4214818"/>
            <a:ext cx="2071702" cy="2071702"/>
          </a:xfrm>
          <a:prstGeom prst="rect">
            <a:avLst/>
          </a:prstGeom>
          <a:noFill/>
        </p:spPr>
      </p:pic>
      <p:pic>
        <p:nvPicPr>
          <p:cNvPr id="6" name="Picture 3" descr="C:\Documents and Settings\учитель\Рабочий стол\халазион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1357290" y="4429132"/>
            <a:ext cx="2714644" cy="2035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Ячмень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00034" y="1643050"/>
            <a:ext cx="4572000" cy="44012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Ячмень </a:t>
            </a:r>
            <a:r>
              <a:rPr lang="ru-RU" sz="2800" dirty="0" smtClean="0"/>
              <a:t>- воспаление железы века, с которым встречалось большинство людей. Это заболевание может быть разной степени выраженности, но независимо от этого, необходимо своевременно и полно проводить лечение.</a:t>
            </a:r>
            <a:endParaRPr lang="ru-RU" sz="2800" dirty="0"/>
          </a:p>
        </p:txBody>
      </p:sp>
      <p:pic>
        <p:nvPicPr>
          <p:cNvPr id="1026" name="Picture 2" descr="C:\Documents and Settings\учитель\Рабочий стол\рп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66378" y="3214686"/>
            <a:ext cx="3163208" cy="23571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Склерит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1609416"/>
            <a:ext cx="6257940" cy="3493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/>
              <a:t>Склерит</a:t>
            </a:r>
            <a:r>
              <a:rPr lang="ru-RU" sz="2400" dirty="0" smtClean="0"/>
              <a:t>– воспаление фиброзной оболочки глазного яблока (</a:t>
            </a:r>
            <a:r>
              <a:rPr lang="ru-RU" sz="2400" dirty="0" smtClean="0">
                <a:hlinkClick r:id="rId2"/>
              </a:rPr>
              <a:t>склеры</a:t>
            </a:r>
            <a:r>
              <a:rPr lang="ru-RU" sz="2400" dirty="0" smtClean="0"/>
              <a:t>). Часто развивается на фоне системных заболеваний: </a:t>
            </a:r>
            <a:r>
              <a:rPr lang="ru-RU" sz="2400" dirty="0" err="1" smtClean="0"/>
              <a:t>ревматоидный</a:t>
            </a:r>
            <a:r>
              <a:rPr lang="ru-RU" sz="2400" dirty="0" smtClean="0"/>
              <a:t> артрит (РА), системная красная волчанка (СКА), болезнь Бехтерева и т.д. </a:t>
            </a:r>
          </a:p>
          <a:p>
            <a:r>
              <a:rPr lang="ru-RU" sz="2400" dirty="0" smtClean="0"/>
              <a:t>В ряде случаев, склерит связан с наличием инфекции, однако, такие случаи достаточно редки.</a:t>
            </a:r>
            <a:endParaRPr lang="ru-RU" sz="2400" dirty="0"/>
          </a:p>
        </p:txBody>
      </p:sp>
      <p:pic>
        <p:nvPicPr>
          <p:cNvPr id="5" name="Picture 2" descr="C:\Documents and Settings\учитель\Рабочий стол\sclerit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00760" y="4643446"/>
            <a:ext cx="2643206" cy="1982405"/>
          </a:xfrm>
          <a:prstGeom prst="rect">
            <a:avLst/>
          </a:prstGeom>
          <a:noFill/>
        </p:spPr>
      </p:pic>
      <p:pic>
        <p:nvPicPr>
          <p:cNvPr id="7170" name="Picture 2" descr="C:\Documents and Settings\учитель\Рабочий стол\г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29058" y="928670"/>
            <a:ext cx="785818" cy="814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ЭПИСКЛЕРИТ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dirty="0" smtClean="0"/>
              <a:t>Для </a:t>
            </a:r>
            <a:r>
              <a:rPr lang="ru-RU" sz="2000" dirty="0" err="1" smtClean="0"/>
              <a:t>эписклерита</a:t>
            </a:r>
            <a:r>
              <a:rPr lang="ru-RU" sz="2000" dirty="0" smtClean="0"/>
              <a:t> характерны воспалительные явления в пространстве между слизистой оболочкой глаза (конъюнктивой) и его фиброзной оболочкой (склерой). При </a:t>
            </a:r>
            <a:r>
              <a:rPr lang="ru-RU" sz="2000" dirty="0" err="1" smtClean="0"/>
              <a:t>эписклерите</a:t>
            </a:r>
            <a:r>
              <a:rPr lang="ru-RU" sz="2000" dirty="0" smtClean="0"/>
              <a:t> покраснение глазного яблока, зачастую не отличается от воспаления слизистой оболочки (</a:t>
            </a:r>
            <a:r>
              <a:rPr lang="ru-RU" sz="2000" dirty="0" smtClean="0">
                <a:solidFill>
                  <a:schemeClr val="tx1">
                    <a:lumMod val="65000"/>
                    <a:lumOff val="35000"/>
                  </a:schemeClr>
                </a:solidFill>
                <a:hlinkClick r:id="rId2"/>
              </a:rPr>
              <a:t>конъюнктивы</a:t>
            </a:r>
            <a:r>
              <a:rPr lang="ru-RU" sz="2000" dirty="0" smtClean="0"/>
              <a:t>), однако если причина воспаления слизистой глаза – инфекционные или аллергические процессы, то </a:t>
            </a:r>
            <a:r>
              <a:rPr lang="ru-RU" sz="2000" dirty="0" err="1" smtClean="0"/>
              <a:t>эписклерит</a:t>
            </a:r>
            <a:r>
              <a:rPr lang="ru-RU" sz="2000" dirty="0" smtClean="0"/>
              <a:t> развивается, как правило, на фоне системных заболеваний – системной красной волчанки (СКВ), </a:t>
            </a:r>
            <a:r>
              <a:rPr lang="ru-RU" sz="2000" dirty="0" err="1" smtClean="0"/>
              <a:t>ревматоидного</a:t>
            </a:r>
            <a:r>
              <a:rPr lang="ru-RU" sz="2000" dirty="0" smtClean="0"/>
              <a:t> артрита (РА), болезни Крона и т.д. </a:t>
            </a:r>
            <a:endParaRPr lang="ru-RU" sz="2000" dirty="0"/>
          </a:p>
        </p:txBody>
      </p:sp>
      <p:pic>
        <p:nvPicPr>
          <p:cNvPr id="1026" name="Picture 2" descr="C:\Documents and Settings\учитель\Рабочий стол\гл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4857760"/>
            <a:ext cx="2000253" cy="1333502"/>
          </a:xfrm>
          <a:prstGeom prst="rect">
            <a:avLst/>
          </a:prstGeom>
          <a:noFill/>
        </p:spPr>
      </p:pic>
      <p:pic>
        <p:nvPicPr>
          <p:cNvPr id="1027" name="Picture 3" descr="C:\Documents and Settings\учитель\Рабочий стол\п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6000768"/>
            <a:ext cx="1380872" cy="7096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130</TotalTime>
  <Words>478</Words>
  <Application>Microsoft Office PowerPoint</Application>
  <PresentationFormat>Экран (4:3)</PresentationFormat>
  <Paragraphs>33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Изящная</vt:lpstr>
      <vt:lpstr>Болезни глаз</vt:lpstr>
      <vt:lpstr>Слайд 2</vt:lpstr>
      <vt:lpstr>Синдром, так называемого, «сухого глаза».</vt:lpstr>
      <vt:lpstr>Болезни радужки глаза </vt:lpstr>
      <vt:lpstr>Нарушения в кровеносных сосудах, поставляющих кровь к глазу</vt:lpstr>
      <vt:lpstr>Халязион</vt:lpstr>
      <vt:lpstr>Ячмень</vt:lpstr>
      <vt:lpstr>Склерит</vt:lpstr>
      <vt:lpstr>ЭПИСКЛЕРИТ  </vt:lpstr>
      <vt:lpstr>БЛЕФАРИТ  </vt:lpstr>
      <vt:lpstr>Катаракта </vt:lpstr>
      <vt:lpstr>Глаукома </vt:lpstr>
      <vt:lpstr>Близорукость</vt:lpstr>
      <vt:lpstr>Дальнозоркость</vt:lpstr>
      <vt:lpstr>Берегите зрение с молодости!!!</vt:lpstr>
    </vt:vector>
  </TitlesOfParts>
  <Company>van_soh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Болезни глаз</dc:title>
  <dc:creator>ученик</dc:creator>
  <cp:lastModifiedBy>school</cp:lastModifiedBy>
  <cp:revision>18</cp:revision>
  <dcterms:created xsi:type="dcterms:W3CDTF">2012-11-17T08:25:25Z</dcterms:created>
  <dcterms:modified xsi:type="dcterms:W3CDTF">2012-11-23T14:10:57Z</dcterms:modified>
</cp:coreProperties>
</file>