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8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A6F33BA3-845A-4CF8-B805-25F3D4846858}" type="datetimeFigureOut">
              <a:rPr lang="ru-RU"/>
              <a:pPr>
                <a:defRPr/>
              </a:pPr>
              <a:t>06.05.2016</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89256D2A-3D11-455C-AF97-4074C6B5E58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DD7B2EF-D803-4D09-9A24-0677238FA9E3}" type="datetimeFigureOut">
              <a:rPr lang="ru-RU"/>
              <a:pPr>
                <a:defRPr/>
              </a:pPr>
              <a:t>06.05.2016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F90B3CF-F383-46C9-A41E-9FF21D27A9C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DC88DEC-D020-4C36-9A43-F7713ABFA871}" type="datetimeFigureOut">
              <a:rPr lang="ru-RU"/>
              <a:pPr>
                <a:defRPr/>
              </a:pPr>
              <a:t>06.05.2016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231A33D-54DD-4324-826D-AA6E79E7128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16E4083-2E1E-45F4-B0B2-23BC75F78AD9}" type="datetimeFigureOut">
              <a:rPr lang="ru-RU"/>
              <a:pPr>
                <a:defRPr/>
              </a:pPr>
              <a:t>06.05.2016</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F42A4A25-5CC5-45F4-8893-54934F22BDB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0F4BB156-F0C5-406C-A637-9B21769E6F03}" type="datetimeFigureOut">
              <a:rPr lang="ru-RU"/>
              <a:pPr>
                <a:defRPr/>
              </a:pPr>
              <a:t>06.05.2016</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D879D306-3AC2-429E-912F-584A9816206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6DBACBCF-10C6-4EC8-AFA1-F80155474E78}" type="datetimeFigureOut">
              <a:rPr lang="ru-RU"/>
              <a:pPr>
                <a:defRPr/>
              </a:pPr>
              <a:t>06.05.2016</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08C94F55-9A5F-40C9-AD23-B64E11524D8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77D2DD03-1048-4160-925C-18C7CDE80585}" type="datetimeFigureOut">
              <a:rPr lang="ru-RU"/>
              <a:pPr>
                <a:defRPr/>
              </a:pPr>
              <a:t>06.05.2016</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7CA4D72F-A218-4D15-95A2-2DED68780CC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8E3F7CB4-AB21-4544-A221-DF0F1FDA9CAB}" type="datetimeFigureOut">
              <a:rPr lang="ru-RU"/>
              <a:pPr>
                <a:defRPr/>
              </a:pPr>
              <a:t>06.05.2016</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613548C2-3A96-4BD1-9A04-DBFF73CBBA8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1376708E-AC8E-4395-97C4-F6A5BA4B5221}" type="datetimeFigureOut">
              <a:rPr lang="ru-RU"/>
              <a:pPr>
                <a:defRPr/>
              </a:pPr>
              <a:t>06.05.2016</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A60E0ABC-CC70-4684-BE7B-4A9E00DC5F2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E79866D2-3835-4EE7-8CAB-D60CCF1DF698}" type="datetimeFigureOut">
              <a:rPr lang="ru-RU"/>
              <a:pPr>
                <a:defRPr/>
              </a:pPr>
              <a:t>06.05.2016</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E106EAA7-139D-41C0-9BD9-1EF93F70E66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6EFE9EAB-FD44-411F-B518-FF3975EBF675}" type="datetimeFigureOut">
              <a:rPr lang="ru-RU"/>
              <a:pPr>
                <a:defRPr/>
              </a:pPr>
              <a:t>06.05.2016</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AE1AA443-FCBA-4D2F-A440-7B746ED9D89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9E2341A2-DEA4-4382-9254-B056F90626FC}" type="datetimeFigureOut">
              <a:rPr lang="ru-RU"/>
              <a:pPr>
                <a:defRPr/>
              </a:pPr>
              <a:t>06.05.2016</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40A2AA93-AB8E-4E7A-92BD-C833CCB024A9}"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857232"/>
            <a:ext cx="7143800" cy="785818"/>
          </a:xfrm>
        </p:spPr>
        <p:txBody>
          <a:bodyPr>
            <a:normAutofit fontScale="90000"/>
          </a:bodyPr>
          <a:lstStyle/>
          <a:p>
            <a:pPr fontAlgn="auto">
              <a:spcAft>
                <a:spcPts val="0"/>
              </a:spcAft>
              <a:defRPr/>
            </a:pPr>
            <a:r>
              <a:rPr lang="ru-RU" smtClean="0"/>
              <a:t>Презентация  на тему</a:t>
            </a:r>
            <a:r>
              <a:rPr smtClean="0"/>
              <a:t>:</a:t>
            </a: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endParaRPr lang="ru-RU"/>
          </a:p>
        </p:txBody>
      </p:sp>
      <p:sp>
        <p:nvSpPr>
          <p:cNvPr id="5" name="Прямоугольник 4"/>
          <p:cNvSpPr/>
          <p:nvPr/>
        </p:nvSpPr>
        <p:spPr>
          <a:xfrm>
            <a:off x="1500166" y="2428868"/>
            <a:ext cx="5643597" cy="923330"/>
          </a:xfrm>
          <a:prstGeom prst="rect">
            <a:avLst/>
          </a:prstGeom>
          <a:noFill/>
        </p:spPr>
        <p:txBody>
          <a:bodyPr wrap="none">
            <a:spAutoFit/>
          </a:bodyPr>
          <a:lstStyle/>
          <a:p>
            <a:pPr algn="ctr" fontAlgn="auto">
              <a:spcBef>
                <a:spcPts val="0"/>
              </a:spcBef>
              <a:spcAft>
                <a:spcPts val="0"/>
              </a:spcAft>
              <a:defRPr/>
            </a:pPr>
            <a:r>
              <a:rPr lang="ru-RU"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Чума и холера</a:t>
            </a:r>
          </a:p>
        </p:txBody>
      </p:sp>
      <p:sp>
        <p:nvSpPr>
          <p:cNvPr id="6" name="TextBox 5"/>
          <p:cNvSpPr txBox="1"/>
          <p:nvPr/>
        </p:nvSpPr>
        <p:spPr>
          <a:xfrm>
            <a:off x="5643563" y="5857875"/>
            <a:ext cx="3500437" cy="646113"/>
          </a:xfrm>
          <a:prstGeom prst="rect">
            <a:avLst/>
          </a:prstGeom>
          <a:noFill/>
        </p:spPr>
        <p:txBody>
          <a:bodyPr>
            <a:spAutoFit/>
          </a:bodyPr>
          <a:lstStyle/>
          <a:p>
            <a:pPr fontAlgn="auto">
              <a:spcBef>
                <a:spcPts val="0"/>
              </a:spcBef>
              <a:spcAft>
                <a:spcPts val="0"/>
              </a:spcAft>
              <a:defRPr/>
            </a:pPr>
            <a:r>
              <a:rPr lang="ru-RU" dirty="0" err="1">
                <a:solidFill>
                  <a:schemeClr val="tx1">
                    <a:lumMod val="85000"/>
                  </a:schemeClr>
                </a:solidFill>
                <a:latin typeface="+mn-lt"/>
              </a:rPr>
              <a:t>Хорошавцева</a:t>
            </a:r>
            <a:r>
              <a:rPr lang="ru-RU" dirty="0">
                <a:solidFill>
                  <a:schemeClr val="tx1">
                    <a:lumMod val="85000"/>
                  </a:schemeClr>
                </a:solidFill>
                <a:latin typeface="+mn-lt"/>
              </a:rPr>
              <a:t> Алина</a:t>
            </a:r>
          </a:p>
          <a:p>
            <a:pPr fontAlgn="auto">
              <a:spcBef>
                <a:spcPts val="0"/>
              </a:spcBef>
              <a:spcAft>
                <a:spcPts val="0"/>
              </a:spcAft>
              <a:defRPr/>
            </a:pPr>
            <a:r>
              <a:rPr lang="ru-RU" dirty="0">
                <a:solidFill>
                  <a:schemeClr val="tx1">
                    <a:lumMod val="85000"/>
                  </a:schemeClr>
                </a:solidFill>
                <a:latin typeface="+mn-lt"/>
              </a:rPr>
              <a:t>                      10а класс</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14480" y="428604"/>
            <a:ext cx="5229317"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accent3"/>
                </a:solidFill>
                <a:latin typeface="+mn-lt"/>
              </a:rPr>
              <a:t>Профилактика</a:t>
            </a:r>
          </a:p>
        </p:txBody>
      </p:sp>
      <p:sp>
        <p:nvSpPr>
          <p:cNvPr id="16387" name="TextBox 4"/>
          <p:cNvSpPr txBox="1">
            <a:spLocks noChangeArrowheads="1"/>
          </p:cNvSpPr>
          <p:nvPr/>
        </p:nvSpPr>
        <p:spPr bwMode="auto">
          <a:xfrm>
            <a:off x="571500" y="1357313"/>
            <a:ext cx="6858000" cy="3416300"/>
          </a:xfrm>
          <a:prstGeom prst="rect">
            <a:avLst/>
          </a:prstGeom>
          <a:noFill/>
          <a:ln w="9525">
            <a:noFill/>
            <a:miter lim="800000"/>
            <a:headEnd/>
            <a:tailEnd/>
          </a:ln>
        </p:spPr>
        <p:txBody>
          <a:bodyPr>
            <a:spAutoFit/>
          </a:bodyPr>
          <a:lstStyle/>
          <a:p>
            <a:r>
              <a:rPr lang="ru-RU"/>
              <a:t>Предупреждение заноса инфекции из эндемических очагов</a:t>
            </a:r>
          </a:p>
          <a:p>
            <a:endParaRPr lang="ru-RU"/>
          </a:p>
          <a:p>
            <a:r>
              <a:rPr lang="ru-RU"/>
              <a:t>Соблюдение санитарно-гигиенических мер: обеззараживание воды, мытьё рук, термическая обработка пищи, обеззараживание мест общего пользования и т. д.</a:t>
            </a:r>
          </a:p>
          <a:p>
            <a:endParaRPr lang="ru-RU"/>
          </a:p>
          <a:p>
            <a:r>
              <a:rPr lang="ru-RU"/>
              <a:t>Раннее выявление, изоляция и лечение больных и вибрионосителей</a:t>
            </a:r>
          </a:p>
          <a:p>
            <a:endParaRPr lang="ru-RU"/>
          </a:p>
          <a:p>
            <a:r>
              <a:rPr lang="ru-RU"/>
              <a:t>Специфическая профилактика холерной вакциной и холероген-анатоксином. Холерная вакцина имеет короткий (3-6 мес.) период действия.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28992" y="500042"/>
            <a:ext cx="1936171" cy="923330"/>
          </a:xfrm>
          <a:prstGeom prst="rect">
            <a:avLst/>
          </a:prstGeom>
          <a:noFill/>
        </p:spPr>
        <p:txBody>
          <a:bodyPr wrap="none">
            <a:spAutoFit/>
          </a:bodyPr>
          <a:lstStyle/>
          <a:p>
            <a:pPr algn="ctr" fontAlgn="auto">
              <a:spcBef>
                <a:spcPts val="0"/>
              </a:spcBef>
              <a:spcAft>
                <a:spcPts val="0"/>
              </a:spcAft>
              <a:defRPr/>
            </a:pPr>
            <a:r>
              <a:rPr lang="ru-RU"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Чума</a:t>
            </a:r>
          </a:p>
        </p:txBody>
      </p:sp>
      <p:sp>
        <p:nvSpPr>
          <p:cNvPr id="8195" name="TextBox 5"/>
          <p:cNvSpPr txBox="1">
            <a:spLocks noChangeArrowheads="1"/>
          </p:cNvSpPr>
          <p:nvPr/>
        </p:nvSpPr>
        <p:spPr bwMode="auto">
          <a:xfrm>
            <a:off x="428625" y="1785938"/>
            <a:ext cx="8143875" cy="1754187"/>
          </a:xfrm>
          <a:prstGeom prst="rect">
            <a:avLst/>
          </a:prstGeom>
          <a:noFill/>
          <a:ln w="9525">
            <a:noFill/>
            <a:miter lim="800000"/>
            <a:headEnd/>
            <a:tailEnd/>
          </a:ln>
        </p:spPr>
        <p:txBody>
          <a:bodyPr>
            <a:spAutoFit/>
          </a:bodyPr>
          <a:lstStyle/>
          <a:p>
            <a:r>
              <a:rPr lang="ru-RU"/>
              <a:t>Чума́ (лат. pestis — зараза) — острое природно-очаговое инфекционное заболевание группы карантинных инфекций, протекающее с исключительно тяжёлым общим состоянием, лихорадкой, поражением лимфоузлов, лёгких и других внутренних органов, часто с развитием сепсиса. Заболевание характеризуется высокой летальностью и крайне высокой заразностью.</a:t>
            </a:r>
          </a:p>
        </p:txBody>
      </p:sp>
      <p:pic>
        <p:nvPicPr>
          <p:cNvPr id="8196" name="Рисунок 6" descr="190px-Yersinia.jpg"/>
          <p:cNvPicPr>
            <a:picLocks noChangeAspect="1"/>
          </p:cNvPicPr>
          <p:nvPr/>
        </p:nvPicPr>
        <p:blipFill>
          <a:blip r:embed="rId2"/>
          <a:srcRect/>
          <a:stretch>
            <a:fillRect/>
          </a:stretch>
        </p:blipFill>
        <p:spPr bwMode="auto">
          <a:xfrm>
            <a:off x="3929063" y="3357563"/>
            <a:ext cx="4286250" cy="3225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57200" y="274638"/>
            <a:ext cx="7758113" cy="2368550"/>
          </a:xfrm>
        </p:spPr>
        <p:txBody>
          <a:bodyPr/>
          <a:lstStyle/>
          <a:p>
            <a:r>
              <a:rPr lang="ru-RU" sz="2400" smtClean="0"/>
              <a:t>Возбудителем является чумная палочка (лат. Yersinia pestis), открытая в 1894 году одновременно двумя учёными: французом Александром Йерсеном и японцем Китасато Сибасабуро.</a:t>
            </a:r>
          </a:p>
        </p:txBody>
      </p:sp>
      <p:pic>
        <p:nvPicPr>
          <p:cNvPr id="9219" name="Рисунок 3" descr="220px-Scanning_Electron_Micrograph_of_a_Flea.jpg"/>
          <p:cNvPicPr>
            <a:picLocks noChangeAspect="1"/>
          </p:cNvPicPr>
          <p:nvPr/>
        </p:nvPicPr>
        <p:blipFill>
          <a:blip r:embed="rId2"/>
          <a:srcRect/>
          <a:stretch>
            <a:fillRect/>
          </a:stretch>
        </p:blipFill>
        <p:spPr bwMode="auto">
          <a:xfrm>
            <a:off x="5072063" y="1928813"/>
            <a:ext cx="2571750" cy="2767012"/>
          </a:xfrm>
          <a:prstGeom prst="rect">
            <a:avLst/>
          </a:prstGeom>
          <a:noFill/>
          <a:ln w="9525">
            <a:noFill/>
            <a:miter lim="800000"/>
            <a:headEnd/>
            <a:tailEnd/>
          </a:ln>
        </p:spPr>
      </p:pic>
      <p:sp>
        <p:nvSpPr>
          <p:cNvPr id="9220" name="TextBox 5"/>
          <p:cNvSpPr txBox="1">
            <a:spLocks noChangeArrowheads="1"/>
          </p:cNvSpPr>
          <p:nvPr/>
        </p:nvSpPr>
        <p:spPr bwMode="auto">
          <a:xfrm>
            <a:off x="285750" y="4786313"/>
            <a:ext cx="7929563" cy="1477962"/>
          </a:xfrm>
          <a:prstGeom prst="rect">
            <a:avLst/>
          </a:prstGeom>
          <a:noFill/>
          <a:ln w="9525">
            <a:noFill/>
            <a:miter lim="800000"/>
            <a:headEnd/>
            <a:tailEnd/>
          </a:ln>
        </p:spPr>
        <p:txBody>
          <a:bodyPr>
            <a:spAutoFit/>
          </a:bodyPr>
          <a:lstStyle/>
          <a:p>
            <a:r>
              <a:rPr lang="ru-RU"/>
              <a:t>Инкубационный период длится от нескольких часов до 3—6 дней. Наиболее распространённые формы чумы — бубонная и лёгочная. Смертность при бубонной форме чумы достигала 95 %, при лёгочной — 98-99 %. В настоящее время при правильном лечении смертность составляет 5-10 %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14480" y="500042"/>
            <a:ext cx="5864619"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accent3"/>
                </a:solidFill>
                <a:latin typeface="+mn-lt"/>
              </a:rPr>
              <a:t>Инфицирование</a:t>
            </a:r>
          </a:p>
        </p:txBody>
      </p:sp>
      <p:sp>
        <p:nvSpPr>
          <p:cNvPr id="10243" name="TextBox 5"/>
          <p:cNvSpPr txBox="1">
            <a:spLocks noChangeArrowheads="1"/>
          </p:cNvSpPr>
          <p:nvPr/>
        </p:nvSpPr>
        <p:spPr bwMode="auto">
          <a:xfrm>
            <a:off x="500063" y="1571625"/>
            <a:ext cx="7572375" cy="3692525"/>
          </a:xfrm>
          <a:prstGeom prst="rect">
            <a:avLst/>
          </a:prstGeom>
          <a:noFill/>
          <a:ln w="9525">
            <a:noFill/>
            <a:miter lim="800000"/>
            <a:headEnd/>
            <a:tailEnd/>
          </a:ln>
        </p:spPr>
        <p:txBody>
          <a:bodyPr>
            <a:spAutoFit/>
          </a:bodyPr>
          <a:lstStyle/>
          <a:p>
            <a:r>
              <a:rPr lang="ru-RU"/>
              <a:t>Возбудитель чумы устойчив к низким температурам, хорошо сохраняется в мокроте, но при температуре 55 °C погибает в течение 10—15 мин, а при кипячении — практически немедленно. Попадает в организм через кожу (при укусе блохи, как правило, Xenopsylla cheopis), слизистые оболочки дыхательных путей, пищеварительного тракта, конъюнктивы.</a:t>
            </a:r>
          </a:p>
          <a:p>
            <a:endParaRPr lang="ru-RU"/>
          </a:p>
          <a:p>
            <a:r>
              <a:rPr lang="ru-RU"/>
              <a:t>Однако с эпидемиологических позиций важнейшую роль играют «отсевы» инфекции в лёгочную ткань с развитием лёгочной формы болезни. С момента развития чумной пневмонии больной человек сам становится источником заражения, но при этом от человека к человеку уже передаётся лёгочная форма болезни — крайне опасная, с очень быстрым течением.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14612" y="357166"/>
            <a:ext cx="3054427"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accent3"/>
                </a:solidFill>
                <a:latin typeface="+mn-lt"/>
              </a:rPr>
              <a:t>Лечение</a:t>
            </a:r>
          </a:p>
        </p:txBody>
      </p:sp>
      <p:sp>
        <p:nvSpPr>
          <p:cNvPr id="11267" name="TextBox 5"/>
          <p:cNvSpPr txBox="1">
            <a:spLocks noChangeArrowheads="1"/>
          </p:cNvSpPr>
          <p:nvPr/>
        </p:nvSpPr>
        <p:spPr bwMode="auto">
          <a:xfrm>
            <a:off x="214313" y="1143000"/>
            <a:ext cx="6929437" cy="3692525"/>
          </a:xfrm>
          <a:prstGeom prst="rect">
            <a:avLst/>
          </a:prstGeom>
          <a:noFill/>
          <a:ln w="9525">
            <a:noFill/>
            <a:miter lim="800000"/>
            <a:headEnd/>
            <a:tailEnd/>
          </a:ln>
        </p:spPr>
        <p:txBody>
          <a:bodyPr>
            <a:spAutoFit/>
          </a:bodyPr>
          <a:lstStyle/>
          <a:p>
            <a:r>
              <a:rPr lang="ru-RU"/>
              <a:t>Впервые вакцину против чумы создал в начале XX века Владимир Хавкин.</a:t>
            </a:r>
          </a:p>
          <a:p>
            <a:r>
              <a:rPr lang="ru-RU"/>
              <a:t>Лечение больных чумой в настоящее время сводится к применению антибиотиков, сульфаниламидов и лечебной противочумной сыворотки. Профилактика возможных очагов заболевания заключается в проведении специальных карантинных мероприятий в портовых городах, дератизации всех судов, которые ходят международными рейсами, создании специальных противочумных учреждений в степных местностях, где водятся грызуны, выявлении эпизоотий чумы среди грызунов и борьбе с ними. </a:t>
            </a:r>
          </a:p>
          <a:p>
            <a:r>
              <a:rPr lang="ru-RU"/>
              <a:t>Вспышки заболевания до сих пор встречаются</a:t>
            </a:r>
          </a:p>
          <a:p>
            <a:r>
              <a:rPr lang="ru-RU"/>
              <a:t>в некоторых странах Азии, Африки и Америки.</a:t>
            </a:r>
          </a:p>
        </p:txBody>
      </p:sp>
      <p:pic>
        <p:nvPicPr>
          <p:cNvPr id="11268" name="Рисунок 6" descr="images.jpeg"/>
          <p:cNvPicPr>
            <a:picLocks noChangeAspect="1"/>
          </p:cNvPicPr>
          <p:nvPr/>
        </p:nvPicPr>
        <p:blipFill>
          <a:blip r:embed="rId2"/>
          <a:srcRect/>
          <a:stretch>
            <a:fillRect/>
          </a:stretch>
        </p:blipFill>
        <p:spPr bwMode="auto">
          <a:xfrm>
            <a:off x="6000750" y="3917950"/>
            <a:ext cx="3143250" cy="29400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14678" y="500042"/>
            <a:ext cx="2665923" cy="923330"/>
          </a:xfrm>
          <a:prstGeom prst="rect">
            <a:avLst/>
          </a:prstGeom>
          <a:noFill/>
        </p:spPr>
        <p:txBody>
          <a:bodyPr wrap="none">
            <a:spAutoFit/>
          </a:bodyPr>
          <a:lstStyle/>
          <a:p>
            <a:pPr algn="ctr" fontAlgn="auto">
              <a:spcBef>
                <a:spcPts val="0"/>
              </a:spcBef>
              <a:spcAft>
                <a:spcPts val="0"/>
              </a:spcAft>
              <a:defRPr/>
            </a:pPr>
            <a:r>
              <a:rPr lang="ru-RU"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Холера</a:t>
            </a:r>
          </a:p>
        </p:txBody>
      </p:sp>
      <p:sp>
        <p:nvSpPr>
          <p:cNvPr id="12291" name="TextBox 4"/>
          <p:cNvSpPr txBox="1">
            <a:spLocks noChangeArrowheads="1"/>
          </p:cNvSpPr>
          <p:nvPr/>
        </p:nvSpPr>
        <p:spPr bwMode="auto">
          <a:xfrm>
            <a:off x="500063" y="1428750"/>
            <a:ext cx="6858000" cy="2308225"/>
          </a:xfrm>
          <a:prstGeom prst="rect">
            <a:avLst/>
          </a:prstGeom>
          <a:noFill/>
          <a:ln w="9525">
            <a:noFill/>
            <a:miter lim="800000"/>
            <a:headEnd/>
            <a:tailEnd/>
          </a:ln>
        </p:spPr>
        <p:txBody>
          <a:bodyPr>
            <a:spAutoFit/>
          </a:bodyPr>
          <a:lstStyle/>
          <a:p>
            <a:r>
              <a:rPr lang="ru-RU"/>
              <a:t>Холе́ра (лат. cholera (греч. cholera, от cholē желчь + rheō течь, истекать)) — острая кишечная антропонозная инфекция, вызываемая бактериями вида Vibrio cholerae. Характеризуется фекально-оральным механизмом заражения, поражением тонкого кишечника, водянистой диареей, рвотой, быстрейшей потерей организмом жидкости и электролитов с развитием различной степени обезвоживания вплоть до гиповолемического шока и смерти.</a:t>
            </a:r>
          </a:p>
        </p:txBody>
      </p:sp>
      <p:pic>
        <p:nvPicPr>
          <p:cNvPr id="12292" name="Рисунок 5" descr="190px-Cholera_bacteria_SEM.jpg"/>
          <p:cNvPicPr>
            <a:picLocks noChangeAspect="1"/>
          </p:cNvPicPr>
          <p:nvPr/>
        </p:nvPicPr>
        <p:blipFill>
          <a:blip r:embed="rId2"/>
          <a:srcRect/>
          <a:stretch>
            <a:fillRect/>
          </a:stretch>
        </p:blipFill>
        <p:spPr bwMode="auto">
          <a:xfrm>
            <a:off x="4572000" y="3776663"/>
            <a:ext cx="3929063" cy="308133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00232" y="0"/>
            <a:ext cx="4684104"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accent3"/>
                </a:solidFill>
                <a:latin typeface="+mn-lt"/>
              </a:rPr>
              <a:t>Заболевание</a:t>
            </a:r>
          </a:p>
        </p:txBody>
      </p:sp>
      <p:sp>
        <p:nvSpPr>
          <p:cNvPr id="13315" name="TextBox 5"/>
          <p:cNvSpPr txBox="1">
            <a:spLocks noChangeArrowheads="1"/>
          </p:cNvSpPr>
          <p:nvPr/>
        </p:nvSpPr>
        <p:spPr bwMode="auto">
          <a:xfrm>
            <a:off x="285750" y="928688"/>
            <a:ext cx="7429500" cy="2862262"/>
          </a:xfrm>
          <a:prstGeom prst="rect">
            <a:avLst/>
          </a:prstGeom>
          <a:noFill/>
          <a:ln w="9525">
            <a:noFill/>
            <a:miter lim="800000"/>
            <a:headEnd/>
            <a:tailEnd/>
          </a:ln>
        </p:spPr>
        <p:txBody>
          <a:bodyPr>
            <a:spAutoFit/>
          </a:bodyPr>
          <a:lstStyle/>
          <a:p>
            <a:r>
              <a:rPr lang="ru-RU"/>
              <a:t>Заражение происходит главным образом при питье необеззараженной воды, заглатывании воды при купании в загрязнённых водоёмах, во время умывания, а также при мытье посуды заражённой водой. Заражение может происходить при употреблении пищи, инфицированной во время кулинарной обработки, её хранения, мытья или раздачи, особенно продуктами, не подвергающимися термической обработке (моллюски, креветки, вяленая и слабосоленая рыба). Возможен контактно-бытовой (через загрязнённые руки) путь передачи. Кроме того, холерные вибрионы могут переноситься мухами.</a:t>
            </a:r>
          </a:p>
        </p:txBody>
      </p:sp>
      <p:pic>
        <p:nvPicPr>
          <p:cNvPr id="13316" name="Рисунок 6" descr="image.jpeg"/>
          <p:cNvPicPr>
            <a:picLocks noChangeAspect="1"/>
          </p:cNvPicPr>
          <p:nvPr/>
        </p:nvPicPr>
        <p:blipFill>
          <a:blip r:embed="rId2"/>
          <a:srcRect/>
          <a:stretch>
            <a:fillRect/>
          </a:stretch>
        </p:blipFill>
        <p:spPr bwMode="auto">
          <a:xfrm>
            <a:off x="4700588" y="3643313"/>
            <a:ext cx="4443412" cy="32146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0298" y="285728"/>
            <a:ext cx="3891835"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accent3"/>
                </a:solidFill>
                <a:latin typeface="+mn-lt"/>
              </a:rPr>
              <a:t>Симптомы</a:t>
            </a:r>
          </a:p>
        </p:txBody>
      </p:sp>
      <p:sp>
        <p:nvSpPr>
          <p:cNvPr id="14339" name="TextBox 5"/>
          <p:cNvSpPr txBox="1">
            <a:spLocks noChangeArrowheads="1"/>
          </p:cNvSpPr>
          <p:nvPr/>
        </p:nvSpPr>
        <p:spPr bwMode="auto">
          <a:xfrm>
            <a:off x="500063" y="1428750"/>
            <a:ext cx="7929562" cy="2032000"/>
          </a:xfrm>
          <a:prstGeom prst="rect">
            <a:avLst/>
          </a:prstGeom>
          <a:noFill/>
          <a:ln w="9525">
            <a:noFill/>
            <a:miter lim="800000"/>
            <a:headEnd/>
            <a:tailEnd/>
          </a:ln>
        </p:spPr>
        <p:txBody>
          <a:bodyPr>
            <a:spAutoFit/>
          </a:bodyPr>
          <a:lstStyle/>
          <a:p>
            <a:r>
              <a:rPr lang="ru-RU"/>
              <a:t>Входными воротами инфекции является пищеварительный тракт. Часть вибрионов гибнет в кислой среде желудка под воздействием соляной кислоты. Преодолев желудочный барьер, микроорганизмы проникают в тонкий кишечник, где, найдя благоприятную щелочную среду, начинают размножаться. У больных холерой возбудитель может быть обнаружен на всем протяжении желудочно-кишечного тракта, но в желудке при рН не более 5,5 вибрионы не обнаруживаются.</a:t>
            </a:r>
          </a:p>
        </p:txBody>
      </p:sp>
      <p:sp>
        <p:nvSpPr>
          <p:cNvPr id="7" name="Прямоугольник 6"/>
          <p:cNvSpPr/>
          <p:nvPr/>
        </p:nvSpPr>
        <p:spPr>
          <a:xfrm>
            <a:off x="357158" y="3714752"/>
            <a:ext cx="8474308"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accent3"/>
                </a:solidFill>
                <a:latin typeface="+mn-lt"/>
              </a:rPr>
              <a:t>Инкубационный период</a:t>
            </a:r>
          </a:p>
        </p:txBody>
      </p:sp>
      <p:sp>
        <p:nvSpPr>
          <p:cNvPr id="14341" name="TextBox 7"/>
          <p:cNvSpPr txBox="1">
            <a:spLocks noChangeArrowheads="1"/>
          </p:cNvSpPr>
          <p:nvPr/>
        </p:nvSpPr>
        <p:spPr bwMode="auto">
          <a:xfrm>
            <a:off x="500063" y="4929188"/>
            <a:ext cx="7715250" cy="1200150"/>
          </a:xfrm>
          <a:prstGeom prst="rect">
            <a:avLst/>
          </a:prstGeom>
          <a:noFill/>
          <a:ln w="9525">
            <a:noFill/>
            <a:miter lim="800000"/>
            <a:headEnd/>
            <a:tailEnd/>
          </a:ln>
        </p:spPr>
        <p:txBody>
          <a:bodyPr>
            <a:spAutoFit/>
          </a:bodyPr>
          <a:lstStyle/>
          <a:p>
            <a:r>
              <a:rPr lang="ru-RU"/>
              <a:t>Инкубационный период длится от нескольких часов до 5 суток, чаще 24-48 часов. Тяжесть заболевания варьирует — от стёртых, субклинических форм до тяжёлых состояний с резким обезвоживанием и смертью в течение 24-48 часов.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86050" y="571480"/>
            <a:ext cx="3054427"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a:solidFill>
                  <a:schemeClr val="accent3"/>
                </a:solidFill>
                <a:latin typeface="+mn-lt"/>
              </a:rPr>
              <a:t>Лечение</a:t>
            </a:r>
          </a:p>
        </p:txBody>
      </p:sp>
      <p:sp>
        <p:nvSpPr>
          <p:cNvPr id="15363" name="TextBox 4"/>
          <p:cNvSpPr txBox="1">
            <a:spLocks noChangeArrowheads="1"/>
          </p:cNvSpPr>
          <p:nvPr/>
        </p:nvSpPr>
        <p:spPr bwMode="auto">
          <a:xfrm>
            <a:off x="500063" y="1571625"/>
            <a:ext cx="7715250" cy="3140075"/>
          </a:xfrm>
          <a:prstGeom prst="rect">
            <a:avLst/>
          </a:prstGeom>
          <a:noFill/>
          <a:ln w="9525">
            <a:noFill/>
            <a:miter lim="800000"/>
            <a:headEnd/>
            <a:tailEnd/>
          </a:ln>
        </p:spPr>
        <p:txBody>
          <a:bodyPr>
            <a:spAutoFit/>
          </a:bodyPr>
          <a:lstStyle/>
          <a:p>
            <a:r>
              <a:rPr lang="ru-RU"/>
              <a:t>Восстановление и поддержание циркулирующего объёма крови и электролитного состава тканей</a:t>
            </a:r>
          </a:p>
          <a:p>
            <a:endParaRPr lang="ru-RU"/>
          </a:p>
          <a:p>
            <a:r>
              <a:rPr lang="ru-RU"/>
              <a:t>Проводится в два этапа:</a:t>
            </a:r>
          </a:p>
          <a:p>
            <a:r>
              <a:rPr lang="ru-RU"/>
              <a:t>Восполнение потерянной жидкости — регидратация (в объёме, соответствующем исходному дефициту массы тела).</a:t>
            </a:r>
          </a:p>
          <a:p>
            <a:r>
              <a:rPr lang="ru-RU"/>
              <a:t>Коррекция продолжающихся потерь воды и электролитов.</a:t>
            </a:r>
          </a:p>
          <a:p>
            <a:endParaRPr lang="ru-RU"/>
          </a:p>
          <a:p>
            <a:r>
              <a:rPr lang="ru-RU"/>
              <a:t>Может проводиться орально или парентерально. Выбор пути введения зависит от тяжести заболевания, степени обезвоживания, наличия рвоты.</a:t>
            </a:r>
          </a:p>
        </p:txBody>
      </p:sp>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TotalTime>
  <Words>699</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Franklin Gothic Book</vt:lpstr>
      <vt:lpstr>Wingdings 2</vt:lpstr>
      <vt:lpstr>Calibri</vt:lpstr>
      <vt:lpstr>Техническая</vt:lpstr>
      <vt:lpstr>Презентация  на тему:     </vt:lpstr>
      <vt:lpstr>Slide 2</vt:lpstr>
      <vt:lpstr>Возбудителем является чумная палочка (лат. Yersinia pestis), открытая в 1894 году одновременно двумя учёными: французом Александром Йерсеном и японцем Китасато Сибасабуро.</vt:lpstr>
      <vt:lpstr>Slide 4</vt:lpstr>
      <vt:lpstr>Slide 5</vt:lpstr>
      <vt:lpstr>Slide 6</vt:lpstr>
      <vt:lpstr>Slide 7</vt:lpstr>
      <vt:lpstr>Slide 8</vt:lpstr>
      <vt:lpstr>Slide 9</vt:lpstr>
      <vt:lpstr>Slide 10</vt:lpstr>
    </vt:vector>
  </TitlesOfParts>
  <Company>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dc:title>
  <dc:creator>Илья</dc:creator>
  <cp:lastModifiedBy>Windows User</cp:lastModifiedBy>
  <cp:revision>4</cp:revision>
  <dcterms:created xsi:type="dcterms:W3CDTF">2011-11-22T14:16:07Z</dcterms:created>
  <dcterms:modified xsi:type="dcterms:W3CDTF">2016-05-06T16:03:51Z</dcterms:modified>
</cp:coreProperties>
</file>