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58" r:id="rId6"/>
    <p:sldId id="259" r:id="rId7"/>
    <p:sldId id="261" r:id="rId8"/>
    <p:sldId id="266" r:id="rId9"/>
    <p:sldId id="267" r:id="rId10"/>
    <p:sldId id="262" r:id="rId11"/>
    <p:sldId id="263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randnews.ua/Nivea/112/1/" TargetMode="External"/><Relationship Id="rId2" Type="http://schemas.openxmlformats.org/officeDocument/2006/relationships/hyperlink" Target="http://www.nive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bzor-internet.ru/krasota/sto-let-uspeha-c-nivea.html" TargetMode="External"/><Relationship Id="rId4" Type="http://schemas.openxmlformats.org/officeDocument/2006/relationships/hyperlink" Target="http://www.biztimes.ru/index.php?artid=821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Nivea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Beiersdorf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История создания и продвижения бренда.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5410200"/>
            <a:ext cx="4572000" cy="13716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Презентацию подготовила </a:t>
            </a:r>
          </a:p>
          <a:p>
            <a:r>
              <a:rPr lang="ru-RU" sz="2400" dirty="0" smtClean="0"/>
              <a:t>Дмитриева Татьяна</a:t>
            </a:r>
          </a:p>
          <a:p>
            <a:r>
              <a:rPr lang="ru-RU" sz="2400" dirty="0" smtClean="0"/>
              <a:t>ДНР-401</a:t>
            </a:r>
          </a:p>
          <a:p>
            <a:r>
              <a:rPr lang="ru-RU" sz="2400" dirty="0" smtClean="0"/>
              <a:t>2009 г.</a:t>
            </a:r>
            <a:endParaRPr lang="ru-RU" sz="2400" dirty="0"/>
          </a:p>
        </p:txBody>
      </p:sp>
      <p:pic>
        <p:nvPicPr>
          <p:cNvPr id="6" name="Рисунок 5" descr="Untitled-1.gif"/>
          <p:cNvPicPr>
            <a:picLocks noChangeAspect="1"/>
          </p:cNvPicPr>
          <p:nvPr/>
        </p:nvPicPr>
        <p:blipFill>
          <a:blip r:embed="rId2"/>
          <a:srcRect l="30226" t="36667" r="30226" b="36666"/>
          <a:stretch>
            <a:fillRect/>
          </a:stretch>
        </p:blipFill>
        <p:spPr>
          <a:xfrm>
            <a:off x="3124200" y="2819400"/>
            <a:ext cx="2743200" cy="2180492"/>
          </a:xfrm>
          <a:prstGeom prst="roundRect">
            <a:avLst>
              <a:gd name="adj" fmla="val 9229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innerShdw blurRad="63500" dist="50800">
              <a:prstClr val="black">
                <a:alpha val="50000"/>
              </a:prstClr>
            </a:inn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NIVEA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 времена войны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5105400" cy="50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Вторая </a:t>
            </a:r>
            <a:r>
              <a:rPr lang="ru-RU" dirty="0" smtClean="0">
                <a:solidFill>
                  <a:schemeClr val="bg1"/>
                </a:solidFill>
              </a:rPr>
              <a:t>мировая война, конечно, не прошла незамеченной для концерна «</a:t>
            </a:r>
            <a:r>
              <a:rPr lang="ru-RU" dirty="0" err="1" smtClean="0">
                <a:solidFill>
                  <a:schemeClr val="bg1"/>
                </a:solidFill>
              </a:rPr>
              <a:t>Байерсдорф</a:t>
            </a:r>
            <a:r>
              <a:rPr lang="ru-RU" dirty="0" smtClean="0">
                <a:solidFill>
                  <a:schemeClr val="bg1"/>
                </a:solidFill>
              </a:rPr>
              <a:t>». Компания теряла свои права на фабрики, расположенные за рубежом. Во время войны и в послевоенное время производством управляли местные дельцы. Полностью выкупить права концерну удалось буквально десять лет назад. Однако, крем «NIVEA» не терял своей популярности и в военное время, во многом благодаря опять же грамотной рекламной политике. Плакаты и ролики NIVEA сохраняли в себе все радости мирной жизни, изображали солнце, воздух, привлекательных девушек и, само собой, продукцию NIVEA. </a:t>
            </a:r>
            <a:r>
              <a:rPr lang="ru-RU" dirty="0" err="1" smtClean="0">
                <a:solidFill>
                  <a:schemeClr val="bg1"/>
                </a:solidFill>
              </a:rPr>
              <a:t>Элли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Хейс-Кнапп</a:t>
            </a:r>
            <a:r>
              <a:rPr lang="ru-RU" dirty="0" smtClean="0">
                <a:solidFill>
                  <a:schemeClr val="bg1"/>
                </a:solidFill>
              </a:rPr>
              <a:t>, возглавлявшая рекламную службу компании, известна как одна из самых успешных женщин рекламного бизнеса.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adpost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752600"/>
            <a:ext cx="2852738" cy="44828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ivea_su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260144"/>
            <a:ext cx="2441643" cy="23964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Время расцвета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4953000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В </a:t>
            </a:r>
            <a:r>
              <a:rPr lang="ru-RU" dirty="0" smtClean="0">
                <a:solidFill>
                  <a:schemeClr val="bg1"/>
                </a:solidFill>
              </a:rPr>
              <a:t>послевоенных пятидесятых продукция с логотипом NIVEA приобретает все больше поклонников. «NIVEA </a:t>
            </a:r>
            <a:r>
              <a:rPr lang="ru-RU" dirty="0" err="1" smtClean="0">
                <a:solidFill>
                  <a:schemeClr val="bg1"/>
                </a:solidFill>
              </a:rPr>
              <a:t>creme</a:t>
            </a:r>
            <a:r>
              <a:rPr lang="ru-RU" dirty="0" smtClean="0">
                <a:solidFill>
                  <a:schemeClr val="bg1"/>
                </a:solidFill>
              </a:rPr>
              <a:t>» позиционируется как лучшее защитное средство от холода, ветра и непогоды. Выходят в свет солнцезащитные средства, а также первая косметика, разработанная специально для детей. В 1963 году – первое молочко для ухода за телом на основе все того же </a:t>
            </a:r>
            <a:r>
              <a:rPr lang="ru-RU" dirty="0" err="1" smtClean="0">
                <a:solidFill>
                  <a:schemeClr val="bg1"/>
                </a:solidFill>
              </a:rPr>
              <a:t>эвцерита</a:t>
            </a:r>
            <a:r>
              <a:rPr lang="ru-RU" dirty="0" smtClean="0">
                <a:solidFill>
                  <a:schemeClr val="bg1"/>
                </a:solidFill>
              </a:rPr>
              <a:t>. Теперь NIVEA по праву можно назвать экспертом в области ухода за кожей. Знаменитый крем все также продолжает оставаться незаменимым для путешественников и любителей отдыха на море. Символ бренда в эти годы – большой синий пляжный мяч с белым логотипом.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image_4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295276"/>
            <a:ext cx="1981200" cy="2724150"/>
          </a:xfrm>
          <a:prstGeom prst="rect">
            <a:avLst/>
          </a:prstGeom>
        </p:spPr>
      </p:pic>
      <p:pic>
        <p:nvPicPr>
          <p:cNvPr id="5" name="Рисунок 4" descr="f696dc74f8f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752600"/>
            <a:ext cx="2434700" cy="30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1"/>
            <a:ext cx="8915400" cy="3733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В </a:t>
            </a:r>
            <a:r>
              <a:rPr lang="ru-RU" dirty="0" smtClean="0">
                <a:solidFill>
                  <a:schemeClr val="bg1"/>
                </a:solidFill>
              </a:rPr>
              <a:t>общем, в 60-70 гг. крем NIVEA является бесспорным лидером среди кремов, опережая по популярности и более дорогие марки. Неугасающий интерес потребителей поддерживается все новыми и новыми рекламными выдумками. В начале 80-х оглушительный успех имела рекламная акция под названием «Только я». Рекламные макеты с сине-белыми баночками NIVEA были выполнены в живописном стиле детских рисунков. В начале 1980-х в серии появляются новинки: для мужчин – бальзам после бритья, не содержащий спирта, а для младенцев – линия «NIVEA </a:t>
            </a:r>
            <a:r>
              <a:rPr lang="ru-RU" dirty="0" err="1" smtClean="0">
                <a:solidFill>
                  <a:schemeClr val="bg1"/>
                </a:solidFill>
              </a:rPr>
              <a:t>baby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care</a:t>
            </a:r>
            <a:r>
              <a:rPr lang="ru-RU" dirty="0" smtClean="0">
                <a:solidFill>
                  <a:schemeClr val="bg1"/>
                </a:solidFill>
              </a:rPr>
              <a:t>», в состав которой вошла практически вся необходимая для ухода за детьми </a:t>
            </a:r>
            <a:r>
              <a:rPr lang="ru-RU" dirty="0" smtClean="0">
                <a:solidFill>
                  <a:schemeClr val="bg1"/>
                </a:solidFill>
              </a:rPr>
              <a:t>косметика.</a:t>
            </a:r>
            <a:endParaRPr lang="ru-RU" dirty="0"/>
          </a:p>
        </p:txBody>
      </p:sp>
      <p:pic>
        <p:nvPicPr>
          <p:cNvPr id="5" name="Рисунок 4" descr="C9083_L_NiveaChildrensR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657600"/>
            <a:ext cx="5308601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s299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0839">
            <a:off x="6267315" y="3330018"/>
            <a:ext cx="2179237" cy="3407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2590801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Революционные </a:t>
            </a:r>
            <a:r>
              <a:rPr lang="ru-RU" dirty="0" smtClean="0">
                <a:solidFill>
                  <a:schemeClr val="bg1"/>
                </a:solidFill>
              </a:rPr>
              <a:t>изменения происходят и в линейке солнцезащитных средств, теперь они разделяются по типам кожи потребителей и способны защищать от ультрафиолетового излучения спектра А и В. Причем весь широчайший ассортимент доступен не только европейцам, но и жителям США, Китая, Таиланда, Азии и даже Центральной Африки. Без преувеличения можно сказать, что NIVEA была всемирной торговой маркой уже в 1980-х гг. В 1990-х гг. выпускаются дезодоранты, средства для ухода за губами, новые лосьоны, косметика для зрелой кожи, линия декоративной косметики NIVEA BEAUTE… Не стоит на месте и рекламная поддержка продуктов – красочная полиграфия, телевизионные ролики с известными актерами, и </a:t>
            </a:r>
            <a:r>
              <a:rPr lang="ru-RU" dirty="0" smtClean="0">
                <a:solidFill>
                  <a:schemeClr val="bg1"/>
                </a:solidFill>
              </a:rPr>
              <a:t>в 1996 </a:t>
            </a:r>
            <a:r>
              <a:rPr lang="ru-RU" dirty="0" smtClean="0">
                <a:solidFill>
                  <a:schemeClr val="bg1"/>
                </a:solidFill>
              </a:rPr>
              <a:t>году появляется первый международный </a:t>
            </a:r>
            <a:r>
              <a:rPr lang="ru-RU" dirty="0" err="1" smtClean="0">
                <a:solidFill>
                  <a:schemeClr val="bg1"/>
                </a:solidFill>
              </a:rPr>
              <a:t>веб-сайт</a:t>
            </a:r>
            <a:r>
              <a:rPr lang="ru-RU" dirty="0" smtClean="0">
                <a:solidFill>
                  <a:schemeClr val="bg1"/>
                </a:solidFill>
              </a:rPr>
              <a:t> торговой марки </a:t>
            </a:r>
            <a:r>
              <a:rPr lang="ru-RU" dirty="0" err="1" smtClean="0">
                <a:solidFill>
                  <a:schemeClr val="bg1"/>
                </a:solidFill>
              </a:rPr>
              <a:t>nivea.соm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nivea1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"/>
            <a:ext cx="4876800" cy="170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ivea3t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648200"/>
            <a:ext cx="5562600" cy="1985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NIVEA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сс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0" y="1600200"/>
            <a:ext cx="5257800" cy="4953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</a:t>
            </a:r>
            <a:r>
              <a:rPr lang="ru-RU" dirty="0" smtClean="0">
                <a:solidFill>
                  <a:schemeClr val="bg1"/>
                </a:solidFill>
              </a:rPr>
              <a:t>Продажи </a:t>
            </a:r>
            <a:r>
              <a:rPr lang="ru-RU" dirty="0" smtClean="0">
                <a:solidFill>
                  <a:schemeClr val="bg1"/>
                </a:solidFill>
              </a:rPr>
              <a:t>продуктов под маркой NIVEA в России начались в 1904 году, сначала это было только мыло, а в 1912 году на прилавках появился тот самый крем NIVEA. Российским модницам продукция пришлась по вкусу, однако с началом Первой мировой войны продажи в России прекратились, а вновь возобновились лишь в пятидесятых годах. Долгое время косметика NIVEA считалась элитной и была доступна небольшому кругу людей. Сейчас же российским покупателям доступно почти 200 наименований косметики под маркой NIVEA, и ассортимент постоянно обновляется.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450_6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609600" y="2362200"/>
            <a:ext cx="2743200" cy="27160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NIVEA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сегодня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       </a:t>
            </a:r>
            <a:r>
              <a:rPr lang="ru-RU" dirty="0" smtClean="0">
                <a:solidFill>
                  <a:schemeClr val="bg1"/>
                </a:solidFill>
              </a:rPr>
              <a:t>Торговая </a:t>
            </a:r>
            <a:r>
              <a:rPr lang="ru-RU" dirty="0" smtClean="0">
                <a:solidFill>
                  <a:schemeClr val="bg1"/>
                </a:solidFill>
              </a:rPr>
              <a:t>марка NIVEA ассоциируется у потребителей, во-первых, с качеством, а во-вторых, с доступностью. Накопленный за столетие опыт в косметологии позволяет создавать новые продукты, отвечающие самым высоким требованиям покупателей. В лабораториях компании «</a:t>
            </a:r>
            <a:r>
              <a:rPr lang="ru-RU" dirty="0" err="1" smtClean="0">
                <a:solidFill>
                  <a:schemeClr val="bg1"/>
                </a:solidFill>
              </a:rPr>
              <a:t>Байерсдорф</a:t>
            </a:r>
            <a:r>
              <a:rPr lang="ru-RU" dirty="0" smtClean="0">
                <a:solidFill>
                  <a:schemeClr val="bg1"/>
                </a:solidFill>
              </a:rPr>
              <a:t>» работают ученые-исследователи, постоянно изучающие структуру кожи, разрабатывающие новые программы сохранения молодости и красоты кожи. Вместе с ними на службе у красоты и молодости находятся сотни химиков, фармацевтов и косметологов. При этом нужно отметить, что косметика NIVEA всегда отличалась достаточно демократичными ценами.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Бренд </a:t>
            </a:r>
            <a:r>
              <a:rPr lang="ru-RU" dirty="0" smtClean="0">
                <a:solidFill>
                  <a:schemeClr val="bg1"/>
                </a:solidFill>
              </a:rPr>
              <a:t>NIVEA в наши дни – это огромное разнообразием средств. В ассортимент входит, кажется, все, что может быть необходимо для ухода за собой. 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Судите </a:t>
            </a:r>
            <a:r>
              <a:rPr lang="ru-RU" dirty="0" smtClean="0">
                <a:solidFill>
                  <a:schemeClr val="bg1"/>
                </a:solidFill>
              </a:rPr>
              <a:t>сами: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058082674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65096">
            <a:off x="1701860" y="2601882"/>
            <a:ext cx="3544859" cy="3544859"/>
          </a:xfrm>
          <a:prstGeom prst="rect">
            <a:avLst/>
          </a:prstGeom>
        </p:spPr>
      </p:pic>
      <p:pic>
        <p:nvPicPr>
          <p:cNvPr id="6" name="Рисунок 5" descr="niveayoungwashscru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16348">
            <a:off x="3989520" y="1437045"/>
            <a:ext cx="2302883" cy="34434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NIVEA Visage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2667000" cy="5410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chemeClr val="bg1"/>
                </a:solidFill>
              </a:rPr>
              <a:t>Серия </a:t>
            </a:r>
            <a:r>
              <a:rPr lang="ru-RU" dirty="0" smtClean="0">
                <a:solidFill>
                  <a:schemeClr val="bg1"/>
                </a:solidFill>
              </a:rPr>
              <a:t>по уходу за кожей лица NIVEA </a:t>
            </a:r>
            <a:r>
              <a:rPr lang="ru-RU" dirty="0" err="1" smtClean="0">
                <a:solidFill>
                  <a:schemeClr val="bg1"/>
                </a:solidFill>
              </a:rPr>
              <a:t>Visage</a:t>
            </a:r>
            <a:r>
              <a:rPr lang="ru-RU" dirty="0" smtClean="0">
                <a:solidFill>
                  <a:schemeClr val="bg1"/>
                </a:solidFill>
              </a:rPr>
              <a:t> включает в себя лось</a:t>
            </a:r>
            <a:r>
              <a:rPr lang="ru-RU" dirty="0" smtClean="0">
                <a:solidFill>
                  <a:schemeClr val="tx2"/>
                </a:solidFill>
              </a:rPr>
              <a:t>оны </a:t>
            </a:r>
            <a:r>
              <a:rPr lang="ru-RU" dirty="0" smtClean="0">
                <a:solidFill>
                  <a:schemeClr val="bg1"/>
                </a:solidFill>
              </a:rPr>
              <a:t>и крем</a:t>
            </a:r>
            <a:r>
              <a:rPr lang="ru-RU" dirty="0" smtClean="0">
                <a:solidFill>
                  <a:schemeClr val="tx2"/>
                </a:solidFill>
              </a:rPr>
              <a:t>ы, как </a:t>
            </a:r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 smtClean="0">
                <a:solidFill>
                  <a:schemeClr val="tx2"/>
                </a:solidFill>
              </a:rPr>
              <a:t>зрелой</a:t>
            </a:r>
            <a:r>
              <a:rPr lang="ru-RU" dirty="0" smtClean="0">
                <a:solidFill>
                  <a:schemeClr val="bg1"/>
                </a:solidFill>
              </a:rPr>
              <a:t> кожи </a:t>
            </a:r>
            <a:r>
              <a:rPr lang="ru-RU" dirty="0" smtClean="0">
                <a:solidFill>
                  <a:schemeClr val="tx2"/>
                </a:solidFill>
              </a:rPr>
              <a:t>(ДНК-</a:t>
            </a:r>
            <a:r>
              <a:rPr lang="ru-RU" dirty="0" smtClean="0">
                <a:solidFill>
                  <a:schemeClr val="bg1"/>
                </a:solidFill>
              </a:rPr>
              <a:t>крем), </a:t>
            </a:r>
            <a:r>
              <a:rPr lang="ru-RU" dirty="0" smtClean="0">
                <a:solidFill>
                  <a:schemeClr val="tx2"/>
                </a:solidFill>
              </a:rPr>
              <a:t>так и </a:t>
            </a:r>
            <a:r>
              <a:rPr lang="ru-RU" dirty="0" smtClean="0">
                <a:solidFill>
                  <a:schemeClr val="bg1"/>
                </a:solidFill>
              </a:rPr>
              <a:t>специал</a:t>
            </a:r>
            <a:r>
              <a:rPr lang="ru-RU" dirty="0" smtClean="0">
                <a:solidFill>
                  <a:schemeClr val="tx2"/>
                </a:solidFill>
              </a:rPr>
              <a:t>ьную </a:t>
            </a:r>
            <a:r>
              <a:rPr lang="ru-RU" dirty="0" smtClean="0">
                <a:solidFill>
                  <a:schemeClr val="bg1"/>
                </a:solidFill>
              </a:rPr>
              <a:t>линию для молодой проблемной кожи.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showobject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898142"/>
            <a:ext cx="3505200" cy="4959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NIVEA Hair Care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32004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линию NIVEA </a:t>
            </a:r>
            <a:r>
              <a:rPr lang="ru-RU" dirty="0" err="1" smtClean="0">
                <a:solidFill>
                  <a:schemeClr val="bg1"/>
                </a:solidFill>
              </a:rPr>
              <a:t>Hair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Care</a:t>
            </a:r>
            <a:r>
              <a:rPr lang="ru-RU" dirty="0" smtClean="0">
                <a:solidFill>
                  <a:schemeClr val="bg1"/>
                </a:solidFill>
              </a:rPr>
              <a:t> входят шампуни и бальзамы, маски для волос, действующие благодаря витаминным комплексам не только на волосы, но и на кожу головы.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4005808815906.jpg"/>
          <p:cNvPicPr>
            <a:picLocks noChangeAspect="1"/>
          </p:cNvPicPr>
          <p:nvPr/>
        </p:nvPicPr>
        <p:blipFill>
          <a:blip r:embed="rId2"/>
          <a:srcRect l="25455" r="21818"/>
          <a:stretch>
            <a:fillRect/>
          </a:stretch>
        </p:blipFill>
        <p:spPr>
          <a:xfrm rot="21164527">
            <a:off x="4038600" y="1905000"/>
            <a:ext cx="22098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4005900815118.jpg"/>
          <p:cNvPicPr>
            <a:picLocks noChangeAspect="1"/>
          </p:cNvPicPr>
          <p:nvPr/>
        </p:nvPicPr>
        <p:blipFill>
          <a:blip r:embed="rId3"/>
          <a:srcRect l="17308" r="21154"/>
          <a:stretch>
            <a:fillRect/>
          </a:stretch>
        </p:blipFill>
        <p:spPr>
          <a:xfrm rot="480076">
            <a:off x="6019800" y="1905000"/>
            <a:ext cx="24384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NIVEA Bath Care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2493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NIVEA </a:t>
            </a:r>
            <a:r>
              <a:rPr lang="ru-RU" dirty="0" err="1" smtClean="0">
                <a:solidFill>
                  <a:schemeClr val="bg1"/>
                </a:solidFill>
              </a:rPr>
              <a:t>Bath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Care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dirty="0" smtClean="0">
                <a:solidFill>
                  <a:schemeClr val="bg1"/>
                </a:solidFill>
              </a:rPr>
              <a:t>ароматные </a:t>
            </a:r>
            <a:r>
              <a:rPr lang="ru-RU" dirty="0" smtClean="0">
                <a:solidFill>
                  <a:schemeClr val="bg1"/>
                </a:solidFill>
              </a:rPr>
              <a:t>средства для душа и </a:t>
            </a:r>
            <a:r>
              <a:rPr lang="ru-RU" dirty="0" smtClean="0">
                <a:solidFill>
                  <a:schemeClr val="bg1"/>
                </a:solidFill>
              </a:rPr>
              <a:t>ванны.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appytim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1554536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nivea_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895600"/>
            <a:ext cx="22098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4317b.jpg"/>
          <p:cNvPicPr>
            <a:picLocks noChangeAspect="1"/>
          </p:cNvPicPr>
          <p:nvPr/>
        </p:nvPicPr>
        <p:blipFill>
          <a:blip r:embed="rId4"/>
          <a:srcRect l="3448" t="5222" r="3448" b="6010"/>
          <a:stretch>
            <a:fillRect/>
          </a:stretch>
        </p:blipFill>
        <p:spPr>
          <a:xfrm>
            <a:off x="4114800" y="1219200"/>
            <a:ext cx="1905000" cy="1199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1001343574.jpg"/>
          <p:cNvPicPr>
            <a:picLocks noChangeAspect="1"/>
          </p:cNvPicPr>
          <p:nvPr/>
        </p:nvPicPr>
        <p:blipFill>
          <a:blip r:embed="rId5"/>
          <a:srcRect t="20000" b="20000"/>
          <a:stretch>
            <a:fillRect/>
          </a:stretch>
        </p:blipFill>
        <p:spPr>
          <a:xfrm>
            <a:off x="5715000" y="1143000"/>
            <a:ext cx="190500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1001343807.jpg"/>
          <p:cNvPicPr>
            <a:picLocks noChangeAspect="1"/>
          </p:cNvPicPr>
          <p:nvPr/>
        </p:nvPicPr>
        <p:blipFill>
          <a:blip r:embed="rId6"/>
          <a:srcRect t="20000" b="20000"/>
          <a:stretch>
            <a:fillRect/>
          </a:stretch>
        </p:blipFill>
        <p:spPr>
          <a:xfrm>
            <a:off x="2743200" y="1676400"/>
            <a:ext cx="190500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big_369899d3cc_2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2133600"/>
            <a:ext cx="2019300" cy="133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2915.jpg"/>
          <p:cNvPicPr>
            <a:picLocks noChangeAspect="1"/>
          </p:cNvPicPr>
          <p:nvPr/>
        </p:nvPicPr>
        <p:blipFill>
          <a:blip r:embed="rId8"/>
          <a:srcRect l="4717" t="4286" r="4717" b="4286"/>
          <a:stretch>
            <a:fillRect/>
          </a:stretch>
        </p:blipFill>
        <p:spPr>
          <a:xfrm>
            <a:off x="4419600" y="2286000"/>
            <a:ext cx="18288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1001343791.jpg"/>
          <p:cNvPicPr>
            <a:picLocks noChangeAspect="1"/>
          </p:cNvPicPr>
          <p:nvPr/>
        </p:nvPicPr>
        <p:blipFill>
          <a:blip r:embed="rId9"/>
          <a:srcRect t="18000" b="18000"/>
          <a:stretch>
            <a:fillRect/>
          </a:stretch>
        </p:blipFill>
        <p:spPr>
          <a:xfrm>
            <a:off x="4953000" y="3200400"/>
            <a:ext cx="19050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1001343738.jpg"/>
          <p:cNvPicPr>
            <a:picLocks noChangeAspect="1"/>
          </p:cNvPicPr>
          <p:nvPr/>
        </p:nvPicPr>
        <p:blipFill>
          <a:blip r:embed="rId10"/>
          <a:srcRect t="18000" b="22000"/>
          <a:stretch>
            <a:fillRect/>
          </a:stretch>
        </p:blipFill>
        <p:spPr>
          <a:xfrm>
            <a:off x="6629400" y="3429000"/>
            <a:ext cx="190500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34000" cy="1143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NIVEA Deodorant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91001"/>
            <a:ext cx="4267200" cy="26669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NIVEA </a:t>
            </a:r>
            <a:r>
              <a:rPr lang="ru-RU" dirty="0" err="1" smtClean="0">
                <a:solidFill>
                  <a:schemeClr val="bg1"/>
                </a:solidFill>
              </a:rPr>
              <a:t>Deodorant</a:t>
            </a:r>
            <a:r>
              <a:rPr lang="ru-RU" dirty="0" smtClean="0">
                <a:solidFill>
                  <a:schemeClr val="bg1"/>
                </a:solidFill>
              </a:rPr>
              <a:t> – это шариковые и твердые дезодоранты, а также в виде </a:t>
            </a:r>
            <a:r>
              <a:rPr lang="ru-RU" dirty="0" err="1" smtClean="0">
                <a:solidFill>
                  <a:schemeClr val="bg1"/>
                </a:solidFill>
              </a:rPr>
              <a:t>спреев</a:t>
            </a:r>
            <a:r>
              <a:rPr lang="ru-RU" dirty="0" smtClean="0">
                <a:solidFill>
                  <a:schemeClr val="bg1"/>
                </a:solidFill>
              </a:rPr>
              <a:t>, для женщин и мужчин.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Topgear_L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29718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preview_600_845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731614" y="304800"/>
            <a:ext cx="4412386" cy="6214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nivea-deodor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17942">
            <a:off x="541595" y="1262740"/>
            <a:ext cx="1198079" cy="285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Люди, создавшие марку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Nivea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2400" y="1524000"/>
            <a:ext cx="5638800" cy="4495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bg1"/>
                </a:solidFill>
                <a:latin typeface="Book Antiqua" pitchFamily="18" charset="0"/>
              </a:rPr>
              <a:t>         </a:t>
            </a:r>
            <a:r>
              <a:rPr lang="ru-RU" i="1" dirty="0" smtClean="0">
                <a:solidFill>
                  <a:schemeClr val="bg1"/>
                </a:solidFill>
                <a:latin typeface="Book Antiqua" pitchFamily="18" charset="0"/>
              </a:rPr>
              <a:t>В </a:t>
            </a:r>
            <a:r>
              <a:rPr lang="ru-RU" i="1" dirty="0" smtClean="0">
                <a:solidFill>
                  <a:schemeClr val="bg1"/>
                </a:solidFill>
                <a:latin typeface="Book Antiqua" pitchFamily="18" charset="0"/>
              </a:rPr>
              <a:t>1890 году доктор Оскар </a:t>
            </a:r>
            <a:r>
              <a:rPr lang="ru-RU" i="1" dirty="0" err="1" smtClean="0">
                <a:solidFill>
                  <a:schemeClr val="bg1"/>
                </a:solidFill>
                <a:latin typeface="Book Antiqua" pitchFamily="18" charset="0"/>
              </a:rPr>
              <a:t>Тропловиц</a:t>
            </a:r>
            <a:r>
              <a:rPr lang="ru-RU" i="1" dirty="0" smtClean="0">
                <a:solidFill>
                  <a:schemeClr val="bg1"/>
                </a:solidFill>
                <a:latin typeface="Book Antiqua" pitchFamily="18" charset="0"/>
              </a:rPr>
              <a:t> приобрел компанию </a:t>
            </a:r>
            <a:r>
              <a:rPr lang="ru-RU" i="1" dirty="0" err="1" smtClean="0">
                <a:solidFill>
                  <a:schemeClr val="bg1"/>
                </a:solidFill>
                <a:latin typeface="Book Antiqua" pitchFamily="18" charset="0"/>
              </a:rPr>
              <a:t>Beiersdorf</a:t>
            </a:r>
            <a:r>
              <a:rPr lang="ru-RU" i="1" dirty="0" smtClean="0">
                <a:solidFill>
                  <a:schemeClr val="bg1"/>
                </a:solidFill>
                <a:latin typeface="Book Antiqua" pitchFamily="18" charset="0"/>
              </a:rPr>
              <a:t> (г. Гамбург, Германия) у её основателя </a:t>
            </a:r>
            <a:r>
              <a:rPr lang="ru-RU" i="1" dirty="0" err="1" smtClean="0">
                <a:solidFill>
                  <a:schemeClr val="bg1"/>
                </a:solidFill>
                <a:latin typeface="Book Antiqua" pitchFamily="18" charset="0"/>
              </a:rPr>
              <a:t>Пауля</a:t>
            </a:r>
            <a:r>
              <a:rPr lang="ru-RU" i="1" dirty="0" smtClean="0">
                <a:solidFill>
                  <a:schemeClr val="bg1"/>
                </a:solidFill>
                <a:latin typeface="Book Antiqua" pitchFamily="18" charset="0"/>
              </a:rPr>
              <a:t> С. </a:t>
            </a:r>
            <a:r>
              <a:rPr lang="ru-RU" i="1" dirty="0" err="1" smtClean="0">
                <a:solidFill>
                  <a:schemeClr val="bg1"/>
                </a:solidFill>
                <a:latin typeface="Book Antiqua" pitchFamily="18" charset="0"/>
              </a:rPr>
              <a:t>Байерсдорфа</a:t>
            </a:r>
            <a:r>
              <a:rPr lang="ru-RU" i="1" dirty="0" smtClean="0">
                <a:solidFill>
                  <a:schemeClr val="bg1"/>
                </a:solidFill>
                <a:latin typeface="Book Antiqua" pitchFamily="18" charset="0"/>
              </a:rPr>
              <a:t>. До того, как связать свою судьбу с кремом NIVEA, </a:t>
            </a:r>
            <a:r>
              <a:rPr lang="ru-RU" i="1" dirty="0" err="1" smtClean="0">
                <a:solidFill>
                  <a:schemeClr val="bg1"/>
                </a:solidFill>
                <a:latin typeface="Book Antiqua" pitchFamily="18" charset="0"/>
              </a:rPr>
              <a:t>Тропловиц</a:t>
            </a:r>
            <a:r>
              <a:rPr lang="ru-RU" i="1" dirty="0" smtClean="0">
                <a:solidFill>
                  <a:schemeClr val="bg1"/>
                </a:solidFill>
                <a:latin typeface="Book Antiqua" pitchFamily="18" charset="0"/>
              </a:rPr>
              <a:t> разработал и успешно продавал первую бытовую клейкую ленту, медицинские пластыри и первую клейкую резину. Его научный советник, профессор </a:t>
            </a:r>
            <a:r>
              <a:rPr lang="ru-RU" i="1" dirty="0" err="1" smtClean="0">
                <a:solidFill>
                  <a:schemeClr val="bg1"/>
                </a:solidFill>
                <a:latin typeface="Book Antiqua" pitchFamily="18" charset="0"/>
              </a:rPr>
              <a:t>Пауль</a:t>
            </a:r>
            <a:r>
              <a:rPr lang="ru-RU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Book Antiqua" pitchFamily="18" charset="0"/>
              </a:rPr>
              <a:t>Герзон</a:t>
            </a:r>
            <a:r>
              <a:rPr lang="ru-RU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latin typeface="Book Antiqua" pitchFamily="18" charset="0"/>
              </a:rPr>
              <a:t>Унна</a:t>
            </a:r>
            <a:r>
              <a:rPr lang="ru-RU" i="1" dirty="0" smtClean="0">
                <a:solidFill>
                  <a:schemeClr val="bg1"/>
                </a:solidFill>
                <a:latin typeface="Book Antiqua" pitchFamily="18" charset="0"/>
              </a:rPr>
              <a:t>, внимательно следил за ходом прогресса и появляющимися новинками. Именно он обратил внимание доктора </a:t>
            </a:r>
            <a:r>
              <a:rPr lang="ru-RU" i="1" dirty="0" err="1" smtClean="0">
                <a:solidFill>
                  <a:schemeClr val="bg1"/>
                </a:solidFill>
                <a:latin typeface="Book Antiqua" pitchFamily="18" charset="0"/>
              </a:rPr>
              <a:t>Тропловица</a:t>
            </a:r>
            <a:r>
              <a:rPr lang="ru-RU" i="1" dirty="0" smtClean="0">
                <a:solidFill>
                  <a:schemeClr val="bg1"/>
                </a:solidFill>
                <a:latin typeface="Book Antiqua" pitchFamily="18" charset="0"/>
              </a:rPr>
              <a:t> на только что изобретенный </a:t>
            </a:r>
            <a:r>
              <a:rPr lang="ru-RU" i="1" dirty="0" err="1" smtClean="0">
                <a:solidFill>
                  <a:schemeClr val="bg1"/>
                </a:solidFill>
                <a:latin typeface="Book Antiqua" pitchFamily="18" charset="0"/>
              </a:rPr>
              <a:t>Eucerit</a:t>
            </a:r>
            <a:r>
              <a:rPr lang="ru-RU" i="1" dirty="0" smtClean="0">
                <a:solidFill>
                  <a:schemeClr val="bg1"/>
                </a:solidFill>
                <a:latin typeface="Book Antiqua" pitchFamily="18" charset="0"/>
              </a:rPr>
              <a:t>, который и стал основой крема NIVEA.</a:t>
            </a:r>
            <a:endParaRPr lang="ru-RU" i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4" name="Рисунок 3" descr="niv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600200"/>
            <a:ext cx="28448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00800" y="5181600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Book Antiqua" pitchFamily="18" charset="0"/>
              </a:rPr>
              <a:t>Оскар </a:t>
            </a:r>
            <a:r>
              <a:rPr lang="ru-RU" b="1" i="1" dirty="0" err="1" smtClean="0">
                <a:solidFill>
                  <a:schemeClr val="bg1"/>
                </a:solidFill>
                <a:latin typeface="Book Antiqua" pitchFamily="18" charset="0"/>
              </a:rPr>
              <a:t>Тропловиц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0" y="274638"/>
            <a:ext cx="49530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NIVEA Sun Care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3400" y="3962400"/>
            <a:ext cx="4800600" cy="2895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NIVEA </a:t>
            </a:r>
            <a:r>
              <a:rPr lang="ru-RU" dirty="0" err="1" smtClean="0">
                <a:solidFill>
                  <a:schemeClr val="bg1"/>
                </a:solidFill>
              </a:rPr>
              <a:t>Sun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Care</a:t>
            </a:r>
            <a:r>
              <a:rPr lang="ru-RU" dirty="0" smtClean="0">
                <a:solidFill>
                  <a:schemeClr val="bg1"/>
                </a:solidFill>
              </a:rPr>
              <a:t> – линейка средств для загара, для ухода после загара, для защиты детской кожи от солнца.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34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2857500" cy="4400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.6639555!img66395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68364">
            <a:off x="4882956" y="1766546"/>
            <a:ext cx="929078" cy="215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besl72-nivea-a-kis-sun-protection-lip-care-thumb.jpg"/>
          <p:cNvPicPr>
            <a:picLocks noChangeAspect="1"/>
          </p:cNvPicPr>
          <p:nvPr/>
        </p:nvPicPr>
        <p:blipFill>
          <a:blip r:embed="rId4"/>
          <a:srcRect l="19231" r="23626"/>
          <a:stretch>
            <a:fillRect/>
          </a:stretch>
        </p:blipFill>
        <p:spPr>
          <a:xfrm rot="20995790">
            <a:off x="5649900" y="1505240"/>
            <a:ext cx="828207" cy="1943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M213920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7225">
            <a:off x="6324600" y="1219200"/>
            <a:ext cx="100584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Nivea.gif"/>
          <p:cNvPicPr>
            <a:picLocks noChangeAspect="1"/>
          </p:cNvPicPr>
          <p:nvPr/>
        </p:nvPicPr>
        <p:blipFill>
          <a:blip r:embed="rId6"/>
          <a:srcRect l="16000" r="16000"/>
          <a:stretch>
            <a:fillRect/>
          </a:stretch>
        </p:blipFill>
        <p:spPr>
          <a:xfrm rot="1607446">
            <a:off x="6970838" y="1734080"/>
            <a:ext cx="1097629" cy="211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ive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447800"/>
            <a:ext cx="1905000" cy="285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NIVEA Body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76400"/>
            <a:ext cx="3200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NIVEA </a:t>
            </a:r>
            <a:r>
              <a:rPr lang="ru-RU" dirty="0" err="1" smtClean="0">
                <a:solidFill>
                  <a:schemeClr val="bg1"/>
                </a:solidFill>
              </a:rPr>
              <a:t>Body</a:t>
            </a:r>
            <a:r>
              <a:rPr lang="ru-RU" dirty="0" smtClean="0">
                <a:solidFill>
                  <a:schemeClr val="bg1"/>
                </a:solidFill>
              </a:rPr>
              <a:t> – лосьоны для тела с витаминами, с миндальным маслом, с маслами </a:t>
            </a:r>
            <a:r>
              <a:rPr lang="ru-RU" dirty="0" err="1" smtClean="0">
                <a:solidFill>
                  <a:schemeClr val="bg1"/>
                </a:solidFill>
              </a:rPr>
              <a:t>ши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err="1" smtClean="0">
                <a:solidFill>
                  <a:schemeClr val="bg1"/>
                </a:solidFill>
              </a:rPr>
              <a:t>карите</a:t>
            </a:r>
            <a:r>
              <a:rPr lang="ru-RU" dirty="0" smtClean="0">
                <a:solidFill>
                  <a:schemeClr val="bg1"/>
                </a:solidFill>
              </a:rPr>
              <a:t>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d2013i45925h1606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76400"/>
            <a:ext cx="1905000" cy="2333625"/>
          </a:xfrm>
          <a:prstGeom prst="rect">
            <a:avLst/>
          </a:prstGeom>
        </p:spPr>
      </p:pic>
      <p:pic>
        <p:nvPicPr>
          <p:cNvPr id="7" name="Рисунок 6" descr="nivea_celluli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352800"/>
            <a:ext cx="1809750" cy="2857500"/>
          </a:xfrm>
          <a:prstGeom prst="rect">
            <a:avLst/>
          </a:prstGeom>
        </p:spPr>
      </p:pic>
      <p:pic>
        <p:nvPicPr>
          <p:cNvPr id="8" name="Рисунок 7" descr="nivea_silhouet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2971800"/>
            <a:ext cx="2095500" cy="2857500"/>
          </a:xfrm>
          <a:prstGeom prst="rect">
            <a:avLst/>
          </a:prstGeom>
        </p:spPr>
      </p:pic>
      <p:pic>
        <p:nvPicPr>
          <p:cNvPr id="6" name="Рисунок 5" descr="nivea_4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3810000"/>
            <a:ext cx="1440942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NIVEA For Men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4017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Серия </a:t>
            </a:r>
            <a:r>
              <a:rPr lang="ru-RU" dirty="0" smtClean="0">
                <a:solidFill>
                  <a:schemeClr val="bg1"/>
                </a:solidFill>
              </a:rPr>
              <a:t>NIVEA </a:t>
            </a:r>
            <a:r>
              <a:rPr lang="ru-RU" dirty="0" err="1" smtClean="0">
                <a:solidFill>
                  <a:schemeClr val="bg1"/>
                </a:solidFill>
              </a:rPr>
              <a:t>For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Men</a:t>
            </a:r>
            <a:r>
              <a:rPr lang="ru-RU" dirty="0" smtClean="0">
                <a:solidFill>
                  <a:schemeClr val="bg1"/>
                </a:solidFill>
              </a:rPr>
              <a:t> – это не только косметика для бритья, завоевавшая огромную популярность в мире, но и программы очищения и увлажнения, разработанные специально для мужской кожи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nivea2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52600"/>
            <a:ext cx="6781800" cy="2390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</a:rPr>
              <a:t>NIVEA Intimate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525963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      NIVEA </a:t>
            </a:r>
            <a:r>
              <a:rPr lang="ru-RU" dirty="0" err="1" smtClean="0">
                <a:solidFill>
                  <a:schemeClr val="bg1"/>
                </a:solidFill>
              </a:rPr>
              <a:t>Intimate</a:t>
            </a:r>
            <a:r>
              <a:rPr lang="ru-RU" dirty="0" smtClean="0">
                <a:solidFill>
                  <a:schemeClr val="bg1"/>
                </a:solidFill>
              </a:rPr>
              <a:t> – одно из последних направлений торговой марки NIVEA. Включает в себя  гель NIVEA </a:t>
            </a:r>
            <a:r>
              <a:rPr lang="ru-RU" dirty="0" err="1" smtClean="0">
                <a:solidFill>
                  <a:schemeClr val="bg1"/>
                </a:solidFill>
              </a:rPr>
              <a:t>Intimo</a:t>
            </a:r>
            <a:r>
              <a:rPr lang="ru-RU" dirty="0" smtClean="0">
                <a:solidFill>
                  <a:schemeClr val="bg1"/>
                </a:solidFill>
              </a:rPr>
              <a:t> с натуральным экстрактом ромашки и влажные салфетки для интимного ухода.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4385b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3581400" y="4800600"/>
            <a:ext cx="2209800" cy="151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nivea-intim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10000"/>
            <a:ext cx="188595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0014~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2057400" y="1981200"/>
            <a:ext cx="32004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Выводы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Итак, в чем же секрет успеха компании </a:t>
            </a:r>
            <a:r>
              <a:rPr lang="ru-RU" dirty="0" err="1" smtClean="0">
                <a:solidFill>
                  <a:schemeClr val="bg1"/>
                </a:solidFill>
              </a:rPr>
              <a:t>Beiersdorf</a:t>
            </a:r>
            <a:r>
              <a:rPr lang="ru-RU" dirty="0" smtClean="0">
                <a:solidFill>
                  <a:schemeClr val="bg1"/>
                </a:solidFill>
              </a:rPr>
              <a:t>? Во-первых, началось все с научного открытия. Такое часто бывает в бизнесе. </a:t>
            </a:r>
            <a:r>
              <a:rPr lang="ru-RU" dirty="0" smtClean="0">
                <a:solidFill>
                  <a:schemeClr val="bg1"/>
                </a:solidFill>
              </a:rPr>
              <a:t>Например, </a:t>
            </a:r>
            <a:r>
              <a:rPr lang="ru-RU" dirty="0" smtClean="0">
                <a:solidFill>
                  <a:schemeClr val="bg1"/>
                </a:solidFill>
              </a:rPr>
              <a:t>что путь компании </a:t>
            </a:r>
            <a:r>
              <a:rPr lang="ru-RU" dirty="0" err="1" smtClean="0">
                <a:solidFill>
                  <a:schemeClr val="bg1"/>
                </a:solidFill>
              </a:rPr>
              <a:t>Heinz</a:t>
            </a:r>
            <a:r>
              <a:rPr lang="ru-RU" dirty="0" smtClean="0">
                <a:solidFill>
                  <a:schemeClr val="bg1"/>
                </a:solidFill>
              </a:rPr>
              <a:t> начался с того, что Генри Хайнц придумал кетчуп, которого до него просто не знал мир. </a:t>
            </a:r>
            <a:r>
              <a:rPr lang="ru-RU" dirty="0" err="1" smtClean="0">
                <a:solidFill>
                  <a:schemeClr val="bg1"/>
                </a:solidFill>
              </a:rPr>
              <a:t>Michelin</a:t>
            </a:r>
            <a:r>
              <a:rPr lang="ru-RU" dirty="0" smtClean="0">
                <a:solidFill>
                  <a:schemeClr val="bg1"/>
                </a:solidFill>
              </a:rPr>
              <a:t> начала свою историю с того, что братья создали такое колесо, которое могло спокойно преодолевать дорожные препятствия, вроде разбросанных гвоздей. Сергей </a:t>
            </a:r>
            <a:r>
              <a:rPr lang="ru-RU" dirty="0" err="1" smtClean="0">
                <a:solidFill>
                  <a:schemeClr val="bg1"/>
                </a:solidFill>
              </a:rPr>
              <a:t>Брин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err="1" smtClean="0">
                <a:solidFill>
                  <a:schemeClr val="bg1"/>
                </a:solidFill>
              </a:rPr>
              <a:t>Ларри</a:t>
            </a:r>
            <a:r>
              <a:rPr lang="ru-RU" dirty="0" smtClean="0">
                <a:solidFill>
                  <a:schemeClr val="bg1"/>
                </a:solidFill>
              </a:rPr>
              <a:t> Пейдж представили революционный поисковый алгоритм, в ходе которого родился </a:t>
            </a:r>
            <a:r>
              <a:rPr lang="ru-RU" dirty="0" err="1" smtClean="0">
                <a:solidFill>
                  <a:schemeClr val="bg1"/>
                </a:solidFill>
              </a:rPr>
              <a:t>Google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Nivea</a:t>
            </a:r>
            <a:r>
              <a:rPr lang="ru-RU" dirty="0" smtClean="0">
                <a:solidFill>
                  <a:schemeClr val="bg1"/>
                </a:solidFill>
              </a:rPr>
              <a:t> представила крем.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Вторым важным моментом в истории компании стала активная реклама. Хорошая реклама, которая неизменно пользовалась популярностью, обсуждалась и привлекала новых клиентов. Получается, что был хороший продукт + хороший маркетинг + всегда хороший дизайн. Что еще? Ряд схожих продуктов в одной области, по уходу за внешностью. Все это четко позиционировало бренд, как средства для ухода за кожей, а потом просто за внешностью (когда стали выходить шампуни). </a:t>
            </a:r>
            <a:r>
              <a:rPr lang="ru-RU" dirty="0" err="1" smtClean="0">
                <a:solidFill>
                  <a:schemeClr val="bg1"/>
                </a:solidFill>
              </a:rPr>
              <a:t>Nivea</a:t>
            </a:r>
            <a:r>
              <a:rPr lang="ru-RU" dirty="0" smtClean="0">
                <a:solidFill>
                  <a:schemeClr val="bg1"/>
                </a:solidFill>
              </a:rPr>
              <a:t> прочно заняла место в сердцах потребителей в определенной нише. Мне кажется, что это все и есть основные факторы успеха компании, обеспечившие бренду </a:t>
            </a:r>
            <a:r>
              <a:rPr lang="ru-RU" dirty="0" err="1" smtClean="0">
                <a:solidFill>
                  <a:schemeClr val="bg1"/>
                </a:solidFill>
              </a:rPr>
              <a:t>Nivea</a:t>
            </a:r>
            <a:r>
              <a:rPr lang="ru-RU" dirty="0" smtClean="0">
                <a:solidFill>
                  <a:schemeClr val="bg1"/>
                </a:solidFill>
              </a:rPr>
              <a:t> столь успешное положение.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Конечно, не стоит забывать и еще один важный </a:t>
            </a:r>
            <a:r>
              <a:rPr lang="ru-RU" dirty="0" smtClean="0">
                <a:solidFill>
                  <a:schemeClr val="bg1"/>
                </a:solidFill>
              </a:rPr>
              <a:t>момент, </a:t>
            </a:r>
            <a:r>
              <a:rPr lang="ru-RU" dirty="0" err="1" smtClean="0">
                <a:solidFill>
                  <a:schemeClr val="bg1"/>
                </a:solidFill>
              </a:rPr>
              <a:t>Nivea</a:t>
            </a:r>
            <a:r>
              <a:rPr lang="ru-RU" dirty="0" smtClean="0">
                <a:solidFill>
                  <a:schemeClr val="bg1"/>
                </a:solidFill>
              </a:rPr>
              <a:t> была первой в своей области. Во много за счет все того же революционного открытия, сделанного, кстати, не в стенах компании.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Интернет - источники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>
                <a:solidFill>
                  <a:schemeClr val="bg1"/>
                </a:solidFill>
              </a:rPr>
              <a:t>Nivea</a:t>
            </a:r>
            <a:r>
              <a:rPr lang="en-US" sz="2800" dirty="0" smtClean="0">
                <a:solidFill>
                  <a:schemeClr val="bg1"/>
                </a:solidFill>
              </a:rPr>
              <a:t> - </a:t>
            </a:r>
            <a:r>
              <a:rPr lang="en-US" sz="2800" dirty="0" smtClean="0">
                <a:solidFill>
                  <a:schemeClr val="bg1"/>
                </a:solidFill>
                <a:hlinkClick r:id="rId2"/>
              </a:rPr>
              <a:t>http://</a:t>
            </a:r>
            <a:r>
              <a:rPr lang="en-US" sz="2800" dirty="0" smtClean="0">
                <a:solidFill>
                  <a:schemeClr val="bg1"/>
                </a:solidFill>
                <a:hlinkClick r:id="rId2"/>
              </a:rPr>
              <a:t>www.nivea.ru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Brand News - </a:t>
            </a:r>
            <a:r>
              <a:rPr lang="en-US" sz="2800" u="sng" dirty="0" smtClean="0">
                <a:solidFill>
                  <a:schemeClr val="bg1"/>
                </a:solidFill>
                <a:hlinkClick r:id="rId3"/>
              </a:rPr>
              <a:t>http://brandnews.ua/Nivea/112/1/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Biz Times - </a:t>
            </a:r>
            <a:r>
              <a:rPr lang="en-US" sz="2800" u="sng" dirty="0" smtClean="0">
                <a:solidFill>
                  <a:schemeClr val="bg1"/>
                </a:solidFill>
                <a:hlinkClick r:id="rId4"/>
              </a:rPr>
              <a:t>http://www.biztimes.ru/index.php?artid=821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Обзор Интернет - </a:t>
            </a:r>
            <a:r>
              <a:rPr lang="ru-RU" sz="2800" u="sng" dirty="0" smtClean="0">
                <a:solidFill>
                  <a:schemeClr val="bg1"/>
                </a:solidFill>
                <a:hlinkClick r:id="rId5"/>
              </a:rPr>
              <a:t>http://www.obzor-internet.ru/krasota/sto-let-uspeha-c-nivea.html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Новинка: </a:t>
            </a:r>
            <a:r>
              <a:rPr lang="en-US" b="1" dirty="0" err="1" smtClean="0">
                <a:ln/>
                <a:solidFill>
                  <a:schemeClr val="accent3"/>
                </a:solidFill>
              </a:rPr>
              <a:t>Eucerit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(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Эвцерит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)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smtClean="0">
                <a:solidFill>
                  <a:schemeClr val="bg1"/>
                </a:solidFill>
              </a:rPr>
              <a:t>Рождение» крема NIVEA состоялось в 1911 году. Появлением на свет этот продукт обязан препарату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Eucerit</a:t>
            </a:r>
            <a:r>
              <a:rPr lang="ru-RU" dirty="0" smtClean="0">
                <a:solidFill>
                  <a:schemeClr val="bg1"/>
                </a:solidFill>
              </a:rPr>
              <a:t>». </a:t>
            </a:r>
            <a:r>
              <a:rPr lang="ru-RU" dirty="0" smtClean="0">
                <a:solidFill>
                  <a:schemeClr val="bg1"/>
                </a:solidFill>
              </a:rPr>
              <a:t>В результате длительной научной работы доктор Исаак Лифшиц открыл это революционное вещество, способствующее эмульгированию, способное объединить в себе активные вещества, жиры и воду. Знаменитый своим нестандартным мышлением и творческим подходом к работе, специалист компании </a:t>
            </a:r>
            <a:r>
              <a:rPr lang="ru-RU" dirty="0" err="1" smtClean="0">
                <a:solidFill>
                  <a:schemeClr val="bg1"/>
                </a:solidFill>
              </a:rPr>
              <a:t>Beiersdorf</a:t>
            </a:r>
            <a:r>
              <a:rPr lang="ru-RU" dirty="0" smtClean="0">
                <a:solidFill>
                  <a:schemeClr val="bg1"/>
                </a:solidFill>
              </a:rPr>
              <a:t> доктор Оскар </a:t>
            </a:r>
            <a:r>
              <a:rPr lang="ru-RU" dirty="0" err="1" smtClean="0">
                <a:solidFill>
                  <a:schemeClr val="bg1"/>
                </a:solidFill>
              </a:rPr>
              <a:t>Тропловиц</a:t>
            </a:r>
            <a:r>
              <a:rPr lang="ru-RU" dirty="0" smtClean="0">
                <a:solidFill>
                  <a:schemeClr val="bg1"/>
                </a:solidFill>
              </a:rPr>
              <a:t> предложил использовать препарат </a:t>
            </a:r>
            <a:r>
              <a:rPr lang="ru-RU" dirty="0" err="1" smtClean="0">
                <a:solidFill>
                  <a:schemeClr val="bg1"/>
                </a:solidFill>
              </a:rPr>
              <a:t>Eucerit</a:t>
            </a:r>
            <a:r>
              <a:rPr lang="ru-RU" dirty="0" smtClean="0">
                <a:solidFill>
                  <a:schemeClr val="bg1"/>
                </a:solidFill>
              </a:rPr>
              <a:t> в качестве основы для крема. Так препарат, предназначенный для медицинских целей, стал важной частью нового вида косметического крема: крема NIVEA.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Рождение бренда «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Nivea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953000" cy="5105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Слово </a:t>
            </a:r>
            <a:r>
              <a:rPr lang="ru-RU" dirty="0" err="1" smtClean="0">
                <a:solidFill>
                  <a:schemeClr val="bg1"/>
                </a:solidFill>
              </a:rPr>
              <a:t>Nivea</a:t>
            </a:r>
            <a:r>
              <a:rPr lang="ru-RU" dirty="0" smtClean="0">
                <a:solidFill>
                  <a:schemeClr val="bg1"/>
                </a:solidFill>
              </a:rPr>
              <a:t> было выбрано для крема не случайно, так как есть достаточно похожее латинское слово «</a:t>
            </a:r>
            <a:r>
              <a:rPr lang="ru-RU" dirty="0" err="1" smtClean="0">
                <a:solidFill>
                  <a:schemeClr val="bg1"/>
                </a:solidFill>
              </a:rPr>
              <a:t>nivius</a:t>
            </a:r>
            <a:r>
              <a:rPr lang="ru-RU" dirty="0" smtClean="0">
                <a:solidFill>
                  <a:schemeClr val="bg1"/>
                </a:solidFill>
              </a:rPr>
              <a:t>» - «белоснежный». Начались продажи крема, который сразу же снискал достаточно большую популярность среди женщин. Надо отметить, что самая первая баночка </a:t>
            </a:r>
            <a:r>
              <a:rPr lang="ru-RU" dirty="0" err="1" smtClean="0">
                <a:solidFill>
                  <a:schemeClr val="bg1"/>
                </a:solidFill>
              </a:rPr>
              <a:t>Nivea</a:t>
            </a:r>
            <a:r>
              <a:rPr lang="ru-RU" dirty="0" smtClean="0">
                <a:solidFill>
                  <a:schemeClr val="bg1"/>
                </a:solidFill>
              </a:rPr>
              <a:t> была совсем не такой формы, как сегодня. Больше она напоминала небольшую бутылку от коньяка или какого-то соуса. Это смотрелось достаточно эффектно, но было откровенно неудобно. Хотя надо отметить, что внешне подобная банка очень соответствовал тому времени. Она была оформлена в стиле </a:t>
            </a:r>
            <a:r>
              <a:rPr lang="ru-RU" dirty="0" err="1" smtClean="0">
                <a:solidFill>
                  <a:schemeClr val="bg1"/>
                </a:solidFill>
              </a:rPr>
              <a:t>Art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Nouveau</a:t>
            </a:r>
            <a:r>
              <a:rPr lang="ru-RU" dirty="0" smtClean="0">
                <a:solidFill>
                  <a:schemeClr val="bg1"/>
                </a:solidFill>
              </a:rPr>
              <a:t>. При этом чуть позднее появился более привычный нам вариант – круглая желтая баночка, которая эволюционирует и по сей день.</a:t>
            </a:r>
          </a:p>
          <a:p>
            <a:endParaRPr lang="ru-RU" dirty="0"/>
          </a:p>
        </p:txBody>
      </p:sp>
      <p:pic>
        <p:nvPicPr>
          <p:cNvPr id="4" name="Рисунок 3" descr="2816476763_9ff6e6513c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981200"/>
            <a:ext cx="3124200" cy="40922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Крем </a:t>
            </a:r>
            <a:r>
              <a:rPr lang="en-US" b="1" dirty="0" err="1" smtClean="0">
                <a:ln/>
                <a:solidFill>
                  <a:schemeClr val="accent3"/>
                </a:solidFill>
              </a:rPr>
              <a:t>Nivea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в стиле Ар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Нуво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(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Art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Nouveau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)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038600"/>
            <a:ext cx="8305800" cy="2667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Первое </a:t>
            </a:r>
            <a:r>
              <a:rPr lang="ru-RU" dirty="0" smtClean="0">
                <a:solidFill>
                  <a:schemeClr val="bg1"/>
                </a:solidFill>
              </a:rPr>
              <a:t>время крем NIVEA продавался в жёлтых баночках. Замысловатый рисунок из зеленых завитков был выполнен в стиле очень популярного направления искусства того времени – Ар </a:t>
            </a:r>
            <a:r>
              <a:rPr lang="ru-RU" dirty="0" err="1" smtClean="0">
                <a:solidFill>
                  <a:schemeClr val="bg1"/>
                </a:solidFill>
              </a:rPr>
              <a:t>Нуво</a:t>
            </a:r>
            <a:r>
              <a:rPr lang="ru-RU" dirty="0" smtClean="0">
                <a:solidFill>
                  <a:schemeClr val="bg1"/>
                </a:solidFill>
              </a:rPr>
              <a:t> (от французского </a:t>
            </a:r>
            <a:r>
              <a:rPr lang="ru-RU" dirty="0" err="1" smtClean="0">
                <a:solidFill>
                  <a:schemeClr val="bg1"/>
                </a:solidFill>
              </a:rPr>
              <a:t>Art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Nouveau</a:t>
            </a:r>
            <a:r>
              <a:rPr lang="ru-RU" dirty="0" smtClean="0">
                <a:solidFill>
                  <a:schemeClr val="bg1"/>
                </a:solidFill>
              </a:rPr>
              <a:t>, «новое искусство»), характеризующегося природными и растительными орнаментами. 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 descr="98980.jpg"/>
          <p:cNvPicPr>
            <a:picLocks noChangeAspect="1"/>
          </p:cNvPicPr>
          <p:nvPr/>
        </p:nvPicPr>
        <p:blipFill>
          <a:blip r:embed="rId2"/>
          <a:srcRect l="3704" t="3704" r="3704" b="3704"/>
          <a:stretch>
            <a:fillRect/>
          </a:stretch>
        </p:blipFill>
        <p:spPr>
          <a:xfrm>
            <a:off x="457200" y="1066800"/>
            <a:ext cx="2362200" cy="2362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2816476777_9d552ba154_o.png"/>
          <p:cNvPicPr>
            <a:picLocks noChangeAspect="1"/>
          </p:cNvPicPr>
          <p:nvPr/>
        </p:nvPicPr>
        <p:blipFill>
          <a:blip r:embed="rId3"/>
          <a:srcRect t="3333"/>
          <a:stretch>
            <a:fillRect/>
          </a:stretch>
        </p:blipFill>
        <p:spPr>
          <a:xfrm>
            <a:off x="6553200" y="1295400"/>
            <a:ext cx="2226733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histgerm_00.jpg"/>
          <p:cNvPicPr>
            <a:picLocks noChangeAspect="1"/>
          </p:cNvPicPr>
          <p:nvPr/>
        </p:nvPicPr>
        <p:blipFill>
          <a:blip r:embed="rId4"/>
          <a:srcRect l="14615" r="16154" b="2662"/>
          <a:stretch>
            <a:fillRect/>
          </a:stretch>
        </p:blipFill>
        <p:spPr>
          <a:xfrm>
            <a:off x="3124200" y="1600200"/>
            <a:ext cx="2895600" cy="2059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кого ориентировалась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Nivea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0" y="1447800"/>
            <a:ext cx="6324600" cy="5257800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Бренд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сразу же зарекомендовал себя, как женственный, хрупкий. Он олицетворял женщину того времени. Компания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Beiersdorf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активно давала рекламу, пытаясь всеми средствами продвигать свой товар. «Портрет женщины со звездами» - это был первый рекламный макет для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Nivea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разработанный  художником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Хансом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Руди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Эрдтом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в 1912 году.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Эрдт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был мастером своего дела и создал отличный плакат, который подчеркивал хрупкость женщины. Интересно, что впоследствии его работы окажут огромное влияние на рекламное дело.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2816476765_6099f1845c_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2743200" cy="32126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91000" y="274638"/>
            <a:ext cx="4114800" cy="155416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Компания </a:t>
            </a:r>
            <a:r>
              <a:rPr lang="en-US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Beiersdorf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743200"/>
            <a:ext cx="5410200" cy="3810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Уже </a:t>
            </a:r>
            <a:r>
              <a:rPr lang="ru-RU" dirty="0" smtClean="0">
                <a:solidFill>
                  <a:schemeClr val="bg1"/>
                </a:solidFill>
              </a:rPr>
              <a:t>в 1914 году «</a:t>
            </a:r>
            <a:r>
              <a:rPr lang="ru-RU" dirty="0" err="1" smtClean="0">
                <a:solidFill>
                  <a:schemeClr val="bg1"/>
                </a:solidFill>
              </a:rPr>
              <a:t>Байерсдорф</a:t>
            </a:r>
            <a:r>
              <a:rPr lang="ru-RU" dirty="0" smtClean="0">
                <a:solidFill>
                  <a:schemeClr val="bg1"/>
                </a:solidFill>
              </a:rPr>
              <a:t>» работал не только в Германии, но производил и продавал значительную часть товара за рубежом. А если точнее, то в 34 странах мира! Масштаб компании можно оценить по тому факту, что в начале 1930-х гг. на предприятиях, принадлежащих «</a:t>
            </a:r>
            <a:r>
              <a:rPr lang="ru-RU" dirty="0" err="1" smtClean="0">
                <a:solidFill>
                  <a:schemeClr val="bg1"/>
                </a:solidFill>
              </a:rPr>
              <a:t>Байерсдорф</a:t>
            </a:r>
            <a:r>
              <a:rPr lang="ru-RU" dirty="0" smtClean="0">
                <a:solidFill>
                  <a:schemeClr val="bg1"/>
                </a:solidFill>
              </a:rPr>
              <a:t>», работало полтора миллиона человек. Постепенно ассортимент компании расширялся. Помимо крема, пластырей и клейких лент, начинается выпуск мыла и порошка. Обновляется и серия NIVEA – появляются средства для волос и кожи головы, чуть позже – шампуни и средства для укладки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 descr="2816476769_00b2e50e21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3200400" cy="20610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2816476771_c2b35cd8ed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447800"/>
            <a:ext cx="2727302" cy="37909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Эволюционировала также рекламная поддержка продукции компании «</a:t>
            </a:r>
            <a:r>
              <a:rPr lang="ru-RU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Байерсдорф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981200"/>
            <a:ext cx="8458200" cy="4648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В </a:t>
            </a:r>
            <a:r>
              <a:rPr lang="ru-RU" dirty="0" smtClean="0">
                <a:solidFill>
                  <a:schemeClr val="bg1"/>
                </a:solidFill>
              </a:rPr>
              <a:t>1912 году была организована первая рекламная кампания в поддержку крема «NIVEA». Состояла она в выпуске рекламного плаката «Портрет женщины со звездами», нарисованного немецким художником </a:t>
            </a:r>
            <a:r>
              <a:rPr lang="ru-RU" dirty="0" err="1" smtClean="0">
                <a:solidFill>
                  <a:schemeClr val="bg1"/>
                </a:solidFill>
              </a:rPr>
              <a:t>Хансом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Руди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Эрдтом</a:t>
            </a:r>
            <a:r>
              <a:rPr lang="ru-RU" dirty="0" smtClean="0">
                <a:solidFill>
                  <a:schemeClr val="bg1"/>
                </a:solidFill>
              </a:rPr>
              <a:t>. В середине 20-х годов на плакате в силе </a:t>
            </a:r>
            <a:r>
              <a:rPr lang="ru-RU" dirty="0" smtClean="0">
                <a:solidFill>
                  <a:schemeClr val="bg1"/>
                </a:solidFill>
              </a:rPr>
              <a:t>Ар </a:t>
            </a:r>
            <a:r>
              <a:rPr lang="ru-RU" dirty="0" err="1" smtClean="0">
                <a:solidFill>
                  <a:schemeClr val="bg1"/>
                </a:solidFill>
              </a:rPr>
              <a:t>Нуво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уже были изображены крем, мыло, порошок и молочко для волос. Ну а в 1920 году произошло знаковое событие – первая реклама продуктов NIVEA в кино. Анимационный ролик рекламировал крем «NIVEA» в тюбиках.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Компания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Байерсдорф</a:t>
            </a:r>
            <a:r>
              <a:rPr lang="ru-RU" dirty="0" smtClean="0">
                <a:solidFill>
                  <a:schemeClr val="bg1"/>
                </a:solidFill>
              </a:rPr>
              <a:t>» в те времена была действительно флагманом косметологии. Первый универсальный увлажняющий крем. Первая продуманная рекламная поддержка продукции. И уже в 1922 году – первые в мире косметические средства для мужчин. Правда, поначалу это было всего лишь мыло для бритья. Но именно это мыло превратилось со временем в пены и гели для бритья NIVEA и </a:t>
            </a:r>
            <a:r>
              <a:rPr lang="ru-RU" dirty="0" err="1" smtClean="0">
                <a:solidFill>
                  <a:schemeClr val="bg1"/>
                </a:solidFill>
              </a:rPr>
              <a:t>автозагар</a:t>
            </a:r>
            <a:r>
              <a:rPr lang="ru-RU" dirty="0" smtClean="0">
                <a:solidFill>
                  <a:schemeClr val="bg1"/>
                </a:solidFill>
              </a:rPr>
              <a:t>, т</a:t>
            </a:r>
            <a:r>
              <a:rPr lang="ru-RU" dirty="0" smtClean="0">
                <a:solidFill>
                  <a:schemeClr val="bg1"/>
                </a:solidFill>
              </a:rPr>
              <a:t>ак </a:t>
            </a:r>
            <a:r>
              <a:rPr lang="ru-RU" dirty="0" smtClean="0">
                <a:solidFill>
                  <a:schemeClr val="bg1"/>
                </a:solidFill>
              </a:rPr>
              <a:t>популярные среди современных мужчин.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Синий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белый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24384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Итак</a:t>
            </a:r>
            <a:r>
              <a:rPr lang="ru-RU" dirty="0" smtClean="0">
                <a:solidFill>
                  <a:schemeClr val="bg1"/>
                </a:solidFill>
              </a:rPr>
              <a:t>, компания набирала обороты. В 1925 году руководство предприятия приняло решение резко изменить дизайн упаковки и стиль рекламной кампании. Ушли в прошлое затейливые завитки в стиле </a:t>
            </a:r>
            <a:r>
              <a:rPr lang="ru-RU" dirty="0" err="1" smtClean="0">
                <a:solidFill>
                  <a:schemeClr val="bg1"/>
                </a:solidFill>
              </a:rPr>
              <a:t>ар-нуво</a:t>
            </a:r>
            <a:r>
              <a:rPr lang="ru-RU" dirty="0" smtClean="0">
                <a:solidFill>
                  <a:schemeClr val="bg1"/>
                </a:solidFill>
              </a:rPr>
              <a:t>, и на прилавках появилась та самая синяя жестяная баночка с белым логотипом. С тех пор дизайн упаковки с кремом «NIVEA» практически не менялся, а торговая марка NIVEA ассоциируется у миллионов покупателей в мире с круглой синей баночкой. В сине-белой гамме оформлялись все остальные продукты и печатная реклама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 descr="2817328920_4c098dcbff_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76600"/>
            <a:ext cx="4114257" cy="2666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0" y="3276600"/>
            <a:ext cx="4419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solidFill>
                  <a:schemeClr val="bg1"/>
                </a:solidFill>
              </a:rPr>
              <a:t>        Кстати, компания поддержала смену имиджа продукции нестандартным рекламным ходом – появились огромные надувные плавающие тюбики с надписью «NIVEA». Вся реклама делала упор на универсальность крема, подходящего и для дома, и для спортивных занятий, и для отдыха на море, и даже для маленьких детей.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2042</Words>
  <Application>Microsoft Office PowerPoint</Application>
  <PresentationFormat>Экран (4:3)</PresentationFormat>
  <Paragraphs>66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Nivea (Beiersdorf). История создания и продвижения бренда.</vt:lpstr>
      <vt:lpstr>Люди, создавшие марку Nivea</vt:lpstr>
      <vt:lpstr>Новинка: Eucerit (Эвцерит)</vt:lpstr>
      <vt:lpstr>Рождение бренда «Nivea»</vt:lpstr>
      <vt:lpstr>Крем Nivea в стиле Ар Нуво  (Art Nouveau)</vt:lpstr>
      <vt:lpstr>На кого ориентировалась Nivea?</vt:lpstr>
      <vt:lpstr>Компания Beiersdorf»</vt:lpstr>
      <vt:lpstr>Эволюционировала также рекламная поддержка продукции компании «Байерсдорф»</vt:lpstr>
      <vt:lpstr>Синий и белый</vt:lpstr>
      <vt:lpstr>NIVEA во времена войны</vt:lpstr>
      <vt:lpstr>Время расцвета</vt:lpstr>
      <vt:lpstr>Слайд 12</vt:lpstr>
      <vt:lpstr>Слайд 13</vt:lpstr>
      <vt:lpstr>NIVEA в России</vt:lpstr>
      <vt:lpstr>NIVEA сегодня</vt:lpstr>
      <vt:lpstr>NIVEA Visage</vt:lpstr>
      <vt:lpstr>NIVEA Hair Care</vt:lpstr>
      <vt:lpstr>NIVEA Bath Care</vt:lpstr>
      <vt:lpstr>NIVEA Deodorant</vt:lpstr>
      <vt:lpstr>NIVEA Sun Care</vt:lpstr>
      <vt:lpstr>NIVEA Body</vt:lpstr>
      <vt:lpstr>NIVEA For Men</vt:lpstr>
      <vt:lpstr>NIVEA Intimate</vt:lpstr>
      <vt:lpstr>Выводы</vt:lpstr>
      <vt:lpstr>Интернет - источники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КАТОФАЛК</cp:lastModifiedBy>
  <cp:revision>58</cp:revision>
  <dcterms:modified xsi:type="dcterms:W3CDTF">2009-12-10T21:10:33Z</dcterms:modified>
</cp:coreProperties>
</file>