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59" r:id="rId4"/>
    <p:sldId id="271" r:id="rId5"/>
    <p:sldId id="264" r:id="rId6"/>
    <p:sldId id="261" r:id="rId7"/>
    <p:sldId id="265" r:id="rId8"/>
    <p:sldId id="267" r:id="rId9"/>
    <p:sldId id="268" r:id="rId10"/>
    <p:sldId id="270" r:id="rId11"/>
    <p:sldId id="269" r:id="rId12"/>
    <p:sldId id="286" r:id="rId13"/>
    <p:sldId id="287" r:id="rId14"/>
    <p:sldId id="262" r:id="rId15"/>
    <p:sldId id="272" r:id="rId16"/>
    <p:sldId id="273" r:id="rId17"/>
    <p:sldId id="274" r:id="rId18"/>
    <p:sldId id="275" r:id="rId19"/>
    <p:sldId id="285" r:id="rId20"/>
    <p:sldId id="276" r:id="rId21"/>
    <p:sldId id="283" r:id="rId22"/>
    <p:sldId id="277" r:id="rId23"/>
    <p:sldId id="278" r:id="rId24"/>
    <p:sldId id="279" r:id="rId25"/>
    <p:sldId id="280" r:id="rId26"/>
    <p:sldId id="281" r:id="rId27"/>
    <p:sldId id="282" r:id="rId28"/>
    <p:sldId id="260" r:id="rId29"/>
    <p:sldId id="25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01D5A2-1BC5-4F01-839F-BFE25FD6D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74497-F594-490B-84A5-ACB03EBD0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27BE-C652-4B8B-BB19-653413F02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DCC60-F640-4372-B114-CD66496FB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7E649-ECE6-44D0-8ED0-5817265C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3199-C43B-4EB4-9524-72E1A4684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FB9B-392B-4082-8C16-54142CA5F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479E-B4FB-4566-B669-44E1F367C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8515-28FB-443D-A588-5C18CE43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4D0BE-56B4-4496-8C98-BB2029AD3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A134-AAC4-456B-A043-846285A16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0170-9C2E-489C-80CE-916C7FF7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940E0-431B-4D23-B3BB-75E445357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4568-D8E8-4EBC-99E9-2D67353B8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30DE-C277-4399-8938-4AAA67B2D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CA07-F786-44F1-84F4-575887E15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ru-RU"/>
              <a:t>Скоробогатых И.И.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730CB9E-C81D-40CD-A924-F3CB86BE4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05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5B3F44-6D07-4B05-80B2-E1B553FC017E}" type="slidenum">
              <a:rPr lang="ru-RU"/>
              <a:pPr/>
              <a:t>1</a:t>
            </a:fld>
            <a:endParaRPr lang="ru-RU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Эволюция Советской маркетинговой мысли: от Марксизма к маркетингу, период 1961-1991 </a:t>
            </a:r>
            <a:endParaRPr lang="en-US" sz="400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525"/>
            <a:ext cx="6400800" cy="1057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Скоробогатых И.И., к.э.н., доцент кафедры маркетинга РЭА им.Г.В.Плеханова,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Главный редактор журнала «Маркетинг и маркетинговые исследования» ИДГ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126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389309-CB15-4A78-B563-6F721F2A4837}" type="slidenum">
              <a:rPr lang="ru-RU"/>
              <a:pPr/>
              <a:t>10</a:t>
            </a:fld>
            <a:endParaRPr lang="ru-R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Петр Завьялов </a:t>
            </a:r>
            <a:br>
              <a:rPr lang="ru-RU" sz="4000" smtClean="0"/>
            </a:br>
            <a:r>
              <a:rPr lang="ru-RU" sz="4000" smtClean="0"/>
              <a:t>(1927-1995)</a:t>
            </a:r>
            <a:endParaRPr lang="en-US" sz="400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Диплом МГИМО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Доктор экономических наук, профессор. Диссертация на тему: «Сотрудничество на международных рынках»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Первый председатель секции маркетинга при ТПП СССР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Автор (в соавторстве с В.Е.Демидовым) книги «Маркетинг, формула успеха». М.: Международные отношения. 1990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229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B1BF44-FE2A-4DCA-8918-C9AE03B6E4D4}" type="slidenum">
              <a:rPr lang="ru-RU"/>
              <a:pPr/>
              <a:t>11</a:t>
            </a:fld>
            <a:endParaRPr lang="ru-RU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Геогий Абрамишвили (1938-1995)</a:t>
            </a:r>
            <a:endParaRPr lang="en-US" sz="400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Диплом МГУ (политическая экономия)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Кандидатская степень по  политэкономии (марксизм-ленинизм)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Докторская диссертация на тему: «Маркетинг во внешней торговле»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Преподаватель МГИМО МИД (зам. Председателя совета секции маркетинга)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Автор книги «Потребительский спрос» М.: Экономика, 1974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Редактор первого советского издания книги Ф.Котлера «Управление маркетингом». М.: Экономика (1980)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16CBD0-13A1-4FCF-BFFF-DCFAE94930A7}" type="slidenum">
              <a:rPr lang="ru-RU"/>
              <a:pPr/>
              <a:t>12</a:t>
            </a:fld>
            <a:endParaRPr lang="ru-RU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Организаторы и первые члены Совета секции маркетинга, 1976</a:t>
            </a:r>
            <a:endParaRPr lang="en-US" sz="3200" smtClean="0"/>
          </a:p>
        </p:txBody>
      </p:sp>
      <p:graphicFrame>
        <p:nvGraphicFramePr>
          <p:cNvPr id="37964" name="Group 76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181600"/>
        </p:xfrm>
        <a:graphic>
          <a:graphicData uri="http://schemas.openxmlformats.org/drawingml/2006/table">
            <a:tbl>
              <a:tblPr/>
              <a:tblGrid>
                <a:gridCol w="3452813"/>
                <a:gridCol w="2643187"/>
                <a:gridCol w="3048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Завьялов Петр Степанович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Председатель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Руководитель секции, ВНИКИ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Петров Владлен Сергеевич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Зам.председателя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Начальник отдела международных отношений ТПП СССР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Соловьев Борис Александрович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Зам.председателя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Зам.директора ВНИИКС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Абрамишвили Георгий Георгиевич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Зам.председателя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Доцент МГИМО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Гальцев Владислав Ильич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Член Совета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Эксперт Внешторгрекламы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Кремнев Юрий Георгиевич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Член Совета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Эксперт Министерства Внешней торговли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Кретов Игорь Иванович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Член Совета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Эксперт Энергомашэкспорта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Куртова Ефалия Дмитриевна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Член Совета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Государственный комитет по внешнеэкономическим связям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Храмцов Борис Александрович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Ученый секретарь секции маркетинга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Консультант ТПП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433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70AFE0-4381-4A32-9443-E1B2F60EFBC2}" type="slidenum">
              <a:rPr lang="ru-RU"/>
              <a:pPr/>
              <a:t>13</a:t>
            </a:fld>
            <a:endParaRPr lang="ru-RU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Секция маркетинга при ТПП СССР</a:t>
            </a:r>
            <a:endParaRPr lang="en-US" sz="400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Способствовала публикации и распространению маркетинговых знаний</a:t>
            </a:r>
          </a:p>
          <a:p>
            <a:pPr eaLnBrk="1" hangingPunct="1"/>
            <a:r>
              <a:rPr lang="ru-RU" sz="2800" smtClean="0"/>
              <a:t>18 сборников (с 1977 до 1990) </a:t>
            </a:r>
          </a:p>
          <a:p>
            <a:pPr eaLnBrk="1" hangingPunct="1"/>
            <a:r>
              <a:rPr lang="ru-RU" sz="2800" smtClean="0"/>
              <a:t>Переводные и собственные статьи членов секции, практиков и ученых, интересующихся маркетинговыми проблемами</a:t>
            </a:r>
          </a:p>
          <a:p>
            <a:pPr eaLnBrk="1" hangingPunct="1"/>
            <a:r>
              <a:rPr lang="ru-RU" sz="2800" smtClean="0"/>
              <a:t>Начало разработки государственного образовательного стандарта подготовки маркетологов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B40A-57AD-4FD6-BEC6-7AA0E9036F64}" type="slidenum">
              <a:rPr lang="ru-RU"/>
              <a:pPr/>
              <a:t>14</a:t>
            </a:fld>
            <a:endParaRPr lang="ru-R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Зарубежные исследователи советской маркетинговой мысли</a:t>
            </a:r>
            <a:endParaRPr lang="en-US" sz="400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Маршал Голдман (1963)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Томас Грир (1973)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Роджер Скерски (1983) – в книге, найденной нами в архивах университета Санта Клары проанализировал системы оптовой и розничной торговли в СССР, в том числе и систему рекламирования товаров в предприятиях розничной торговли.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Джон Фелкнер (1966) уловил некоторые попытки внедрения элементов общей системы маркетинга в советской торговле и производстве товаров, ориентированных на реальные потребительские нужды, что, на его взгляд, свидетельствовало об изменении официальной советской идеологии. 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BBCD0F-2AF9-4A89-B207-C61F39968EA2}" type="slidenum">
              <a:rPr lang="ru-RU"/>
              <a:pPr/>
              <a:t>15</a:t>
            </a:fld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/>
          <a:lstStyle/>
          <a:p>
            <a:pPr eaLnBrk="1" hangingPunct="1"/>
            <a:r>
              <a:rPr lang="ru-RU" sz="4000" smtClean="0"/>
              <a:t>Ф. Котлер в СССР. Нерасказанная история, сюрпризы</a:t>
            </a:r>
            <a:r>
              <a:rPr lang="en-US" sz="4000" smtClean="0"/>
              <a:t>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Маркетинг и исследователи маркетинга в СССР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Советские исследователи знали</a:t>
            </a:r>
            <a:r>
              <a:rPr lang="en-US" sz="2400" smtClean="0"/>
              <a:t> </a:t>
            </a:r>
            <a:r>
              <a:rPr lang="ru-RU" sz="2400" smtClean="0"/>
              <a:t>Котлера (перевод </a:t>
            </a:r>
            <a:r>
              <a:rPr lang="en-US" sz="2400" smtClean="0"/>
              <a:t>3-</a:t>
            </a:r>
            <a:r>
              <a:rPr lang="ru-RU" sz="2400" smtClean="0"/>
              <a:t>го издания </a:t>
            </a:r>
            <a:r>
              <a:rPr lang="en-US" sz="2400" smtClean="0"/>
              <a:t>Marketing Management </a:t>
            </a:r>
            <a:r>
              <a:rPr lang="ru-RU" sz="2400" smtClean="0"/>
              <a:t>на русский язык и публикация в издательстве Экономика, 1980)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Самое короткое издание  из всех имеющихся переводов книг Котлера в мире!</a:t>
            </a:r>
            <a:r>
              <a:rPr lang="en-US" sz="2400" smtClean="0"/>
              <a:t> </a:t>
            </a:r>
            <a:r>
              <a:rPr lang="ru-RU" sz="2400" smtClean="0"/>
              <a:t> </a:t>
            </a:r>
            <a:r>
              <a:rPr lang="en-US" sz="2400" smtClean="0"/>
              <a:t> </a:t>
            </a:r>
            <a:r>
              <a:rPr lang="en-US" sz="2400" i="1" smtClean="0"/>
              <a:t>Marketing Management—</a:t>
            </a:r>
            <a:r>
              <a:rPr lang="en-US" sz="2400" smtClean="0"/>
              <a:t>223 </a:t>
            </a:r>
            <a:r>
              <a:rPr lang="ru-RU" sz="2400" smtClean="0"/>
              <a:t>страницы (в оригинале около 600!)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Представление </a:t>
            </a:r>
            <a:r>
              <a:rPr lang="en-US" sz="2400" smtClean="0"/>
              <a:t> </a:t>
            </a:r>
            <a:r>
              <a:rPr lang="ru-RU" sz="2400" smtClean="0"/>
              <a:t> </a:t>
            </a:r>
            <a:r>
              <a:rPr lang="en-US" sz="2400" smtClean="0"/>
              <a:t>2.5</a:t>
            </a:r>
            <a:r>
              <a:rPr lang="ru-RU" sz="2400" smtClean="0"/>
              <a:t> элементов</a:t>
            </a:r>
            <a:r>
              <a:rPr lang="en-US" sz="2400" smtClean="0"/>
              <a:t> </a:t>
            </a:r>
            <a:r>
              <a:rPr lang="ru-RU" sz="2400" smtClean="0"/>
              <a:t>из</a:t>
            </a:r>
            <a:r>
              <a:rPr lang="en-US" sz="2400" smtClean="0"/>
              <a:t> 4 </a:t>
            </a:r>
            <a:r>
              <a:rPr lang="ru-RU" sz="2400" smtClean="0"/>
              <a:t>«</a:t>
            </a:r>
            <a:r>
              <a:rPr lang="en-US" sz="2400" smtClean="0"/>
              <a:t>P</a:t>
            </a:r>
            <a:r>
              <a:rPr lang="ru-RU" sz="2400" smtClean="0"/>
              <a:t>»</a:t>
            </a:r>
            <a:r>
              <a:rPr lang="en-US" sz="2400" smtClean="0"/>
              <a:t>s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Ф.Котлер был последним, кто узнал о публикации этого издания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96185E-53FF-4202-8B29-9B2C1430AA52}" type="slidenum">
              <a:rPr lang="ru-RU"/>
              <a:pPr/>
              <a:t>16</a:t>
            </a:fld>
            <a:endParaRPr lang="ru-RU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История публикации перевода</a:t>
            </a:r>
            <a:endParaRPr 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Основные герои, повлиявшие на перевод и публикацию книги</a:t>
            </a:r>
            <a:endParaRPr lang="en-US" sz="2800" smtClean="0"/>
          </a:p>
          <a:p>
            <a:pPr eaLnBrk="1" hangingPunct="1"/>
            <a:r>
              <a:rPr lang="ru-RU" sz="2800" smtClean="0"/>
              <a:t>Процесс выбора книги</a:t>
            </a:r>
            <a:endParaRPr lang="en-US" sz="2800" smtClean="0"/>
          </a:p>
          <a:p>
            <a:pPr eaLnBrk="1" hangingPunct="1"/>
            <a:r>
              <a:rPr lang="ru-RU" sz="2800" i="1" smtClean="0"/>
              <a:t>Влияние Главлита на перевод и публикацию</a:t>
            </a:r>
            <a:endParaRPr lang="en-US" sz="2800" smtClean="0"/>
          </a:p>
          <a:p>
            <a:pPr eaLnBrk="1" hangingPunct="1"/>
            <a:r>
              <a:rPr lang="ru-RU" sz="2800" smtClean="0"/>
              <a:t>Процесс перевода</a:t>
            </a:r>
            <a:endParaRPr lang="en-US" sz="2800" smtClean="0"/>
          </a:p>
          <a:p>
            <a:pPr eaLnBrk="1" hangingPunct="1"/>
            <a:r>
              <a:rPr lang="ru-RU" sz="2800" smtClean="0"/>
              <a:t>Предисловие и постраничные комментарии редактора (Г.Г.Абрамишвили)</a:t>
            </a:r>
            <a:endParaRPr lang="en-US" sz="2800" smtClean="0"/>
          </a:p>
          <a:p>
            <a:pPr eaLnBrk="1" hangingPunct="1"/>
            <a:r>
              <a:rPr lang="ru-RU" sz="2800" smtClean="0"/>
              <a:t>Тираж</a:t>
            </a:r>
            <a:r>
              <a:rPr lang="en-US" sz="2800" smtClean="0"/>
              <a:t> 12,000 </a:t>
            </a:r>
            <a:r>
              <a:rPr lang="ru-RU" sz="2800" smtClean="0"/>
              <a:t>экземпляров был немедленно распродан на всей территории СССР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843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791F28-98C4-4B97-9EC7-DF77901AC81E}" type="slidenum">
              <a:rPr lang="ru-RU"/>
              <a:pPr/>
              <a:t>17</a:t>
            </a:fld>
            <a:endParaRPr lang="ru-RU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Тираж и распространение книги</a:t>
            </a:r>
            <a:endParaRPr lang="en-US" sz="400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67056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Только</a:t>
            </a:r>
            <a:r>
              <a:rPr lang="en-US" sz="2800" smtClean="0"/>
              <a:t> 12,000 </a:t>
            </a:r>
            <a:r>
              <a:rPr lang="ru-RU" sz="2800" smtClean="0"/>
              <a:t>экземпляров, только одно издание</a:t>
            </a:r>
            <a:endParaRPr lang="en-US" sz="2800" smtClean="0"/>
          </a:p>
          <a:p>
            <a:pPr eaLnBrk="1" hangingPunct="1"/>
            <a:r>
              <a:rPr lang="ru-RU" sz="2800" smtClean="0"/>
              <a:t>Распространение по всей территории СССР</a:t>
            </a:r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1843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3200400"/>
            <a:ext cx="5486400" cy="3365500"/>
          </a:xfr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945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281F54-DF1B-4D24-9B29-E3E03A400373}" type="slidenum">
              <a:rPr lang="ru-RU"/>
              <a:pPr/>
              <a:t>18</a:t>
            </a:fld>
            <a:endParaRPr lang="ru-RU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Постраничный сравнительный анализ Советского и </a:t>
            </a:r>
            <a:r>
              <a:rPr lang="en-US" sz="3200" smtClean="0"/>
              <a:t> Comparisons</a:t>
            </a:r>
            <a:br>
              <a:rPr lang="en-US" sz="3200" smtClean="0"/>
            </a:br>
            <a:r>
              <a:rPr lang="en-US" sz="3200" smtClean="0"/>
              <a:t>US </a:t>
            </a:r>
            <a:r>
              <a:rPr lang="ru-RU" sz="3200" smtClean="0"/>
              <a:t>изданий</a:t>
            </a:r>
            <a:endParaRPr lang="en-US" sz="3200" smtClean="0"/>
          </a:p>
        </p:txBody>
      </p:sp>
      <p:pic>
        <p:nvPicPr>
          <p:cNvPr id="19461" name="Picture 3" descr="kotler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76400"/>
            <a:ext cx="4038600" cy="4411663"/>
          </a:xfrm>
          <a:noFill/>
          <a:ln>
            <a:solidFill>
              <a:schemeClr val="tx1"/>
            </a:solidFill>
          </a:ln>
        </p:spPr>
      </p:pic>
      <p:pic>
        <p:nvPicPr>
          <p:cNvPr id="19462" name="Picture 4" descr="kotler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9850" y="1600200"/>
            <a:ext cx="303371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048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608934-416F-4B33-AEF0-DE1664F96169}" type="slidenum">
              <a:rPr lang="ru-RU"/>
              <a:pPr/>
              <a:t>19</a:t>
            </a:fld>
            <a:endParaRPr lang="ru-RU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86200"/>
            <a:ext cx="7848600" cy="457200"/>
          </a:xfrm>
        </p:spPr>
        <p:txBody>
          <a:bodyPr/>
          <a:lstStyle/>
          <a:p>
            <a:pPr eaLnBrk="1" hangingPunct="1"/>
            <a:r>
              <a:rPr lang="ru-RU" sz="3200" smtClean="0"/>
              <a:t>Игорь И.Кретов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ru-RU" sz="1800" b="1" smtClean="0"/>
              <a:t>один из переводчиков первого издания книги Ф.Котлера «Управление маркетингом»</a:t>
            </a:r>
            <a:r>
              <a:rPr lang="en-US" sz="1800" b="1" smtClean="0"/>
              <a:t> </a:t>
            </a:r>
            <a:r>
              <a:rPr lang="ru-RU" sz="1800" i="1" smtClean="0"/>
              <a:t> </a:t>
            </a:r>
            <a:endParaRPr lang="en-US" sz="3200" i="1" smtClean="0"/>
          </a:p>
        </p:txBody>
      </p:sp>
      <p:pic>
        <p:nvPicPr>
          <p:cNvPr id="20485" name="Picture 3" descr="Igor Kretov &amp; Karen Fox 23 Dec 0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4648200"/>
            <a:ext cx="2743200" cy="1711325"/>
          </a:xfrm>
          <a:noFill/>
        </p:spPr>
      </p:pic>
      <p:pic>
        <p:nvPicPr>
          <p:cNvPr id="20486" name="Picture 4" descr="Kretov &amp; Irina 23 Dec 04 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4648200"/>
            <a:ext cx="2895600" cy="1671638"/>
          </a:xfrm>
          <a:noFill/>
        </p:spPr>
      </p:pic>
      <p:pic>
        <p:nvPicPr>
          <p:cNvPr id="20487" name="Picture 5" descr="Igor Kretov 23 Dec 04 at VAVT crp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3962400" cy="3267075"/>
          </a:xfrm>
          <a:noFill/>
        </p:spPr>
      </p:pic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0" y="6308725"/>
            <a:ext cx="412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Игорь Кретов и</a:t>
            </a:r>
            <a:r>
              <a:rPr lang="en-US"/>
              <a:t> </a:t>
            </a:r>
            <a:r>
              <a:rPr lang="ru-RU"/>
              <a:t>Карен Фокс</a:t>
            </a:r>
            <a:r>
              <a:rPr lang="en-US"/>
              <a:t>, 12/2004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4211638" y="6324600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Игорь Кретов и Ирина Скоробогатых</a:t>
            </a:r>
            <a:r>
              <a:rPr lang="en-US"/>
              <a:t>,</a:t>
            </a:r>
            <a:r>
              <a:rPr lang="ru-RU"/>
              <a:t> </a:t>
            </a:r>
            <a:r>
              <a:rPr lang="en-US"/>
              <a:t>12/2004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307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C2D1D6-E9BD-4B11-92C1-23B9A0F2CE6B}" type="slidenum">
              <a:rPr lang="ru-RU"/>
              <a:pPr/>
              <a:t>2</a:t>
            </a:fld>
            <a:endParaRPr lang="ru-RU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Первое исследование маркетинговой мысли в СССР</a:t>
            </a:r>
            <a:endParaRPr lang="en-US" sz="400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i="1" smtClean="0"/>
              <a:t>Профессор  Карен Френсис Фокс</a:t>
            </a:r>
            <a:r>
              <a:rPr lang="ru-RU" sz="2800" smtClean="0"/>
              <a:t> (</a:t>
            </a:r>
            <a:r>
              <a:rPr lang="en-US" sz="2800" smtClean="0"/>
              <a:t>Ph.D)</a:t>
            </a:r>
            <a:r>
              <a:rPr lang="ru-RU" sz="2800" smtClean="0"/>
              <a:t>- Инициатор и активный член исследовательской группы,– профессор кафедры маркетинга университета Санта-Клара (Калифорния – США)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b="1" i="1" smtClean="0"/>
              <a:t>Ольга В.Сагинова</a:t>
            </a:r>
            <a:r>
              <a:rPr lang="ru-RU" sz="2800" smtClean="0"/>
              <a:t> – к.э.н., профессор кафедры рекламы, декан магистратуры РЭА им.Г.В.Плеханова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smtClean="0"/>
              <a:t>Ирина И.Скоробогатых</a:t>
            </a:r>
            <a:r>
              <a:rPr lang="ru-RU" sz="2800" smtClean="0"/>
              <a:t> – к.э.н., доцент кафедры маркетинга РЭА им.Г.В.Плеханова, главный редактор журнала «Маркетинг и маркетинговые исследования» ИДГ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435D30-F578-4541-B3A1-15216B43FEF4}" type="slidenum">
              <a:rPr lang="ru-RU"/>
              <a:pPr/>
              <a:t>20</a:t>
            </a:fld>
            <a:endParaRPr lang="ru-RU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smtClean="0"/>
              <a:t>Более поздние публикации Ф.Котлера на русском языке</a:t>
            </a:r>
            <a:endParaRPr lang="en-US" sz="4000" i="1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Основы маркетинга</a:t>
            </a:r>
            <a:r>
              <a:rPr lang="en-US" sz="2800" b="1" i="1" smtClean="0"/>
              <a:t> [Marketing Essentials]</a:t>
            </a:r>
            <a:r>
              <a:rPr lang="en-US" sz="2800" smtClean="0"/>
              <a:t> </a:t>
            </a:r>
            <a:r>
              <a:rPr lang="ru-RU" sz="2800" smtClean="0"/>
              <a:t>впервые опубликовано на русском языке издательством Прогресс в</a:t>
            </a:r>
            <a:r>
              <a:rPr lang="en-US" sz="2800" smtClean="0"/>
              <a:t> 1990, </a:t>
            </a:r>
            <a:r>
              <a:rPr lang="ru-RU" sz="2800" smtClean="0"/>
              <a:t>стало настольной книгой для многих маркетологов (тем самым вызвав непререкаемый авторитет Ф.Котлера в СССР и позже в России). Позднее была много раз переиздана в разных издательствах</a:t>
            </a:r>
            <a:endParaRPr lang="en-US" sz="2800" smtClean="0"/>
          </a:p>
          <a:p>
            <a:pPr eaLnBrk="1" hangingPunct="1"/>
            <a:r>
              <a:rPr lang="ru-RU" sz="2800" smtClean="0"/>
              <a:t>Сегодня многие книги</a:t>
            </a:r>
            <a:r>
              <a:rPr lang="en-US" sz="2800" smtClean="0"/>
              <a:t> </a:t>
            </a:r>
            <a:r>
              <a:rPr lang="ru-RU" sz="2800" smtClean="0"/>
              <a:t>Ф.Котлера</a:t>
            </a:r>
            <a:r>
              <a:rPr lang="en-US" sz="2800" smtClean="0"/>
              <a:t> </a:t>
            </a:r>
            <a:r>
              <a:rPr lang="ru-RU" sz="2800" smtClean="0"/>
              <a:t>переводятся и издаются в России в течение ГОДА!</a:t>
            </a: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253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864D59-C31C-4437-B3FE-8EB7DB774DDA}" type="slidenum">
              <a:rPr lang="ru-RU"/>
              <a:pPr/>
              <a:t>21</a:t>
            </a:fld>
            <a:endParaRPr lang="ru-RU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Создание Российской Ассоциации маркетинга и кафедр маркетинга</a:t>
            </a:r>
            <a:endParaRPr lang="en-US" sz="400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ru-RU" sz="2800" smtClean="0"/>
              <a:t>1989 – кафедра маркетинга РЭА им.Г.В.Плеханова (Проф.Соловьев Б.А.)</a:t>
            </a:r>
          </a:p>
          <a:p>
            <a:pPr eaLnBrk="1" hangingPunct="1"/>
            <a:r>
              <a:rPr lang="ru-RU" sz="2800" smtClean="0"/>
              <a:t>1990 – кафедра маркетинга ВАВТ (проф.Кретов И.И.)</a:t>
            </a:r>
          </a:p>
          <a:p>
            <a:pPr eaLnBrk="1" hangingPunct="1"/>
            <a:r>
              <a:rPr lang="ru-RU" sz="2800" smtClean="0"/>
              <a:t>Российская Ассоциация маркетинга (1990) (президент – профессор А.А.Браверман) – продолжатель идей и инициатив секции маркетинга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355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9A5739-6AC2-435E-A7EA-4593561D54C5}" type="slidenum">
              <a:rPr lang="ru-RU"/>
              <a:pPr/>
              <a:t>22</a:t>
            </a:fld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Первый приезд Ф.Котлера в Россию</a:t>
            </a:r>
            <a:r>
              <a:rPr lang="en-US" sz="4000" smtClean="0"/>
              <a:t>, </a:t>
            </a:r>
            <a:r>
              <a:rPr lang="ru-RU" sz="4000" smtClean="0"/>
              <a:t>Сентябрь</a:t>
            </a:r>
            <a:r>
              <a:rPr lang="en-US" sz="4000" smtClean="0"/>
              <a:t> 1998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Почетный спикер 2-й ежегодной международной конференции Российской Ассоциации маркетинга. Презентация на тему: «Развитие маркетинга в 21 веке» 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Участие в конференции двух членов исследовательской команды</a:t>
            </a:r>
            <a:r>
              <a:rPr lang="en-US" sz="2800" smtClean="0"/>
              <a:t>…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ru-RU" sz="2800" smtClean="0"/>
              <a:t>Ольги В.Сагиновой, Ирины И.Скоробогытх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457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CFD125-D320-42E4-8C02-34F23A2FD100}" type="slidenum">
              <a:rPr lang="ru-RU"/>
              <a:pPr/>
              <a:t>23</a:t>
            </a:fld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Ф.Котлер в Москве в 2003 году</a:t>
            </a:r>
            <a:endParaRPr lang="en-US" sz="4000" smtClean="0"/>
          </a:p>
        </p:txBody>
      </p:sp>
      <p:pic>
        <p:nvPicPr>
          <p:cNvPr id="24581" name="Picture 3" descr="Kotler speaking in Moscow in 200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7086600" cy="388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560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02CE99-9E51-45E5-B588-0EC6520CAD9C}" type="slidenum">
              <a:rPr lang="ru-RU"/>
              <a:pPr/>
              <a:t>24</a:t>
            </a:fld>
            <a:endParaRPr lang="ru-R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Невероятно, но Факт</a:t>
            </a:r>
            <a:endParaRPr lang="en-US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Родители Ф.Котлера</a:t>
            </a:r>
            <a:r>
              <a:rPr lang="en-US" smtClean="0"/>
              <a:t> </a:t>
            </a:r>
            <a:r>
              <a:rPr lang="ru-RU" smtClean="0"/>
              <a:t>родились на территории Российской Империи (в настоящее время – Украина) (отец – уроженец города Нежин, мать – г. Бердичев)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Мать и отец Ф.Котлера эмигрировали в США в </a:t>
            </a:r>
            <a:r>
              <a:rPr lang="en-US" smtClean="0"/>
              <a:t> 1917, </a:t>
            </a:r>
            <a:r>
              <a:rPr lang="ru-RU" smtClean="0"/>
              <a:t>сначала в Нью-Йорк, затем в Чикаго, где и встретились и поженились.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662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393ACC-7779-4513-8ED4-E31083A3BC57}" type="slidenum">
              <a:rPr lang="ru-RU"/>
              <a:pPr/>
              <a:t>25</a:t>
            </a:fld>
            <a:endParaRPr 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Бердичев и</a:t>
            </a:r>
            <a:r>
              <a:rPr lang="en-US" sz="4000" smtClean="0"/>
              <a:t> </a:t>
            </a:r>
            <a:r>
              <a:rPr lang="ru-RU" sz="4000" smtClean="0"/>
              <a:t>Нежин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ru-RU" sz="4000" smtClean="0"/>
              <a:t>В настоящее время - Украина</a:t>
            </a:r>
            <a:r>
              <a:rPr lang="en-US" sz="4000" smtClean="0"/>
              <a:t> </a:t>
            </a:r>
            <a:r>
              <a:rPr lang="ru-RU" sz="4000" smtClean="0"/>
              <a:t> </a:t>
            </a:r>
            <a:endParaRPr lang="en-US" sz="4000" smtClean="0"/>
          </a:p>
        </p:txBody>
      </p:sp>
      <p:pic>
        <p:nvPicPr>
          <p:cNvPr id="26629" name="Picture 3" descr="berdichev_nezin map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524000"/>
            <a:ext cx="3543300" cy="3248025"/>
          </a:xfrm>
          <a:noFill/>
        </p:spPr>
      </p:pic>
      <p:pic>
        <p:nvPicPr>
          <p:cNvPr id="26630" name="Picture 4" descr="Ukraine Outline Map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00200"/>
            <a:ext cx="3962400" cy="2019300"/>
          </a:xfrm>
          <a:noFill/>
        </p:spPr>
      </p:pic>
      <p:pic>
        <p:nvPicPr>
          <p:cNvPr id="26631" name="Picture 5" descr="Berdichev general view 1915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71600" y="3733800"/>
            <a:ext cx="4038600" cy="2841625"/>
          </a:xfrm>
          <a:noFill/>
        </p:spPr>
      </p:pic>
      <p:sp>
        <p:nvSpPr>
          <p:cNvPr id="26632" name="Line 6"/>
          <p:cNvSpPr>
            <a:spLocks noChangeShapeType="1"/>
          </p:cNvSpPr>
          <p:nvPr/>
        </p:nvSpPr>
        <p:spPr bwMode="auto">
          <a:xfrm flipH="1" flipV="1">
            <a:off x="5364163" y="3500438"/>
            <a:ext cx="1295400" cy="20891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 flipV="1">
            <a:off x="6659563" y="2276475"/>
            <a:ext cx="1296987" cy="331311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765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355A07-5168-405D-A12D-E6A43E9D5D44}" type="slidenum">
              <a:rPr lang="ru-RU"/>
              <a:pPr/>
              <a:t>26</a:t>
            </a:fld>
            <a:endParaRPr lang="ru-RU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Влияние Ф.Котлера на развитие маркетинга в Мире и в России</a:t>
            </a:r>
            <a:r>
              <a:rPr lang="en-US" sz="4000" smtClean="0"/>
              <a:t> </a:t>
            </a:r>
            <a:r>
              <a:rPr lang="ru-RU" sz="4000" smtClean="0"/>
              <a:t> </a:t>
            </a:r>
            <a:endParaRPr lang="en-US" sz="400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Рожденный в Америке сын двух российских эмигрантов приобрел необычайную популярность в стране, которую покинули его родители</a:t>
            </a:r>
            <a:r>
              <a:rPr lang="en-US" sz="2800" smtClean="0"/>
              <a:t> </a:t>
            </a:r>
            <a:endParaRPr lang="ru-RU" sz="2800" smtClean="0"/>
          </a:p>
          <a:p>
            <a:pPr eaLnBrk="1" hangingPunct="1"/>
            <a:r>
              <a:rPr lang="ru-RU" sz="2800" smtClean="0"/>
              <a:t>Переводы   книг Ф.Котлера стали неоценимым источником теории маркетинга среди российских студентов, практиков и ученых -маркетологов, а также стали настольными книгами для многих молодых российских бизнесменов.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867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7534E5-1179-44FE-97FA-6B96944E73F3}" type="slidenum">
              <a:rPr lang="ru-RU"/>
              <a:pPr/>
              <a:t>27</a:t>
            </a:fld>
            <a:endParaRPr lang="ru-RU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  </a:t>
            </a:r>
            <a:r>
              <a:rPr lang="ru-RU" smtClean="0"/>
              <a:t>От Марксизма до Ф.Котлера</a:t>
            </a:r>
            <a:endParaRPr lang="en-US" smtClean="0"/>
          </a:p>
        </p:txBody>
      </p:sp>
      <p:pic>
        <p:nvPicPr>
          <p:cNvPr id="28677" name="Picture 3" descr="Marx Portrait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362200"/>
            <a:ext cx="2578100" cy="3225800"/>
          </a:xfrm>
          <a:noFill/>
        </p:spPr>
      </p:pic>
      <p:pic>
        <p:nvPicPr>
          <p:cNvPr id="28678" name="Picture 4" descr="Kotler speaker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2286000"/>
            <a:ext cx="2279650" cy="3352800"/>
          </a:xfrm>
          <a:noFill/>
          <a:ln>
            <a:solidFill>
              <a:srgbClr val="000000"/>
            </a:solidFill>
          </a:ln>
        </p:spPr>
      </p:pic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3203575" y="5851525"/>
            <a:ext cx="350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From Marxizm to Kotlerizm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2969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7F0CAA-B65F-47B4-8D8C-CA3929285312}" type="slidenum">
              <a:rPr lang="ru-RU"/>
              <a:pPr/>
              <a:t>28</a:t>
            </a:fld>
            <a:endParaRPr lang="ru-RU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Презентация исследования на</a:t>
            </a:r>
            <a:br>
              <a:rPr lang="ru-RU" sz="2800" smtClean="0"/>
            </a:br>
            <a:r>
              <a:rPr lang="ru-RU" sz="2800" smtClean="0"/>
              <a:t>конференции Исследователей маркетинга (апрель 2005 0 г. Лонг Бич (США</a:t>
            </a:r>
            <a:r>
              <a:rPr lang="ru-RU" sz="3600" smtClean="0"/>
              <a:t>)</a:t>
            </a:r>
            <a:endParaRPr lang="en-US" sz="3600" smtClean="0"/>
          </a:p>
        </p:txBody>
      </p:sp>
      <p:pic>
        <p:nvPicPr>
          <p:cNvPr id="2970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73238"/>
            <a:ext cx="8964612" cy="5084762"/>
          </a:xfrm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7B5B65-74B4-4706-BFA3-B8DA4484D76D}" type="slidenum">
              <a:rPr lang="ru-RU"/>
              <a:pPr/>
              <a:t>29</a:t>
            </a:fld>
            <a:endParaRPr lang="ru-RU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0350"/>
            <a:ext cx="8229600" cy="6408738"/>
          </a:xfrm>
        </p:spPr>
      </p:pic>
      <p:sp>
        <p:nvSpPr>
          <p:cNvPr id="30726" name="Line 4"/>
          <p:cNvSpPr>
            <a:spLocks noChangeShapeType="1"/>
          </p:cNvSpPr>
          <p:nvPr/>
        </p:nvSpPr>
        <p:spPr bwMode="auto">
          <a:xfrm>
            <a:off x="3348038" y="3789363"/>
            <a:ext cx="12239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395288" y="0"/>
            <a:ext cx="8353425" cy="141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Публикация статьи в журнале </a:t>
            </a:r>
            <a:r>
              <a:rPr lang="en-US" sz="2400" b="1"/>
              <a:t>“Marketing Theory”</a:t>
            </a:r>
            <a:endParaRPr lang="ru-RU" sz="2400" b="1"/>
          </a:p>
          <a:p>
            <a:pPr algn="ctr"/>
            <a:r>
              <a:rPr lang="en-US" sz="2400" b="1"/>
              <a:t> </a:t>
            </a:r>
            <a:r>
              <a:rPr lang="ru-RU" sz="2400" b="1"/>
              <a:t>сентябрь 2005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409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DECDB8-05CE-4CB5-8E65-CA2EC606B570}" type="slidenum">
              <a:rPr lang="ru-RU"/>
              <a:pPr/>
              <a:t>3</a:t>
            </a:fld>
            <a:endParaRPr lang="ru-RU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История исследования советской маркетинговой мысли</a:t>
            </a:r>
            <a:endParaRPr lang="en-US" sz="400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1998г. – встреча в С.Петербурге К.Фокс. О.Сагиновой и И.Скоробогатых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Вопрос: Если маркетинга в СССР не существовало, то кто в настоящее время преподает маркетинг в российских вузах?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2001 год – три статьи в журнале «Маркетинг и маркетинговые исследования» под общей рубрикой «Становление маркетинга в России»: Анализ тем и направлений исследований в области маркетинга, Кто преподает маркетинг в Российских вузах, Анализ публикаций по маркетингу.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Двуязычный международный коллектив авторов исследования, ссылки на раннесоветские публикации по маркетингу, беседы с учеными внесшими вклад в становление и развитие маркетинга в СССР и России.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51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C99A09-6D41-4954-A500-E75D2C20ED6D}" type="slidenum">
              <a:rPr lang="ru-RU"/>
              <a:pPr/>
              <a:t>4</a:t>
            </a:fld>
            <a:endParaRPr lang="ru-R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Ключевые слова</a:t>
            </a:r>
            <a:endParaRPr lang="en-US" b="1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Карл Маркс,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Николай Смеляков,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Хельсинское совещание по безопасности и сотрудничеству  в Европе (июль 1975),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Секция маркетинга при Торгово-Промышленной палате СССР (февраль 1976)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Филип Котлер</a:t>
            </a:r>
            <a:r>
              <a:rPr lang="ru-RU" sz="28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Борис Соловьев,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Игорь Кретов,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614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FAB7F1-A4E6-4A68-B35F-FCAF29995970}" type="slidenum">
              <a:rPr lang="ru-RU"/>
              <a:pPr/>
              <a:t>5</a:t>
            </a:fld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Интервью с основоположниками российского маркетинга</a:t>
            </a:r>
            <a:endParaRPr lang="en-US" sz="4000" smtClean="0"/>
          </a:p>
        </p:txBody>
      </p:sp>
      <p:pic>
        <p:nvPicPr>
          <p:cNvPr id="6149" name="Picture 3" descr="Kretov cropped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371600"/>
            <a:ext cx="1905000" cy="1838325"/>
          </a:xfrm>
          <a:noFill/>
        </p:spPr>
      </p:pic>
      <p:pic>
        <p:nvPicPr>
          <p:cNvPr id="6150" name="Picture 4" descr="Soloviev cropped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3789363"/>
            <a:ext cx="2468563" cy="2306637"/>
          </a:xfrm>
          <a:noFill/>
        </p:spPr>
      </p:pic>
      <p:pic>
        <p:nvPicPr>
          <p:cNvPr id="6151" name="Picture 5" descr="Kretov rec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295400"/>
            <a:ext cx="20066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Boris Soloviev closeup June 17 04 doctored April 05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562600" y="3716338"/>
            <a:ext cx="2681288" cy="2509837"/>
          </a:xfrm>
          <a:noFill/>
        </p:spPr>
      </p:pic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228600" y="1981200"/>
            <a:ext cx="2133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ru-RU" sz="2400" b="1"/>
              <a:t>Игорь Кретов. </a:t>
            </a:r>
            <a:r>
              <a:rPr lang="ru-RU" sz="1600" b="1"/>
              <a:t>К.э.н., профессор кафедры менджмента и маркетинга ВАВТ </a:t>
            </a:r>
            <a:endParaRPr lang="en-US" sz="1600" b="1"/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136525" y="4916488"/>
            <a:ext cx="29019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  </a:t>
            </a:r>
            <a:r>
              <a:rPr lang="ru-RU" sz="2400" b="1"/>
              <a:t>Борис Соловьев</a:t>
            </a:r>
          </a:p>
          <a:p>
            <a:r>
              <a:rPr lang="ru-RU" sz="1600" b="1"/>
              <a:t>Д.э.н., профессор, </a:t>
            </a:r>
          </a:p>
          <a:p>
            <a:r>
              <a:rPr lang="ru-RU" sz="1600" b="1"/>
              <a:t>Основатель и ныне </a:t>
            </a:r>
          </a:p>
          <a:p>
            <a:r>
              <a:rPr lang="ru-RU" sz="1600" b="1"/>
              <a:t>Зав.кафедрой маркетинга</a:t>
            </a:r>
          </a:p>
          <a:p>
            <a:r>
              <a:rPr lang="ru-RU" sz="1600" b="1"/>
              <a:t>РЭА им.Г.В.Плеханова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717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793496-D8D8-4603-896B-81C077CE46F3}" type="slidenum">
              <a:rPr lang="ru-RU"/>
              <a:pPr/>
              <a:t>6</a:t>
            </a:fld>
            <a:endParaRPr lang="ru-RU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Почему 1961 -1991?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Начало понимания того, что государственные предприятия должны выпускать продукцию, пользующуюся потребительским спросом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Первые исследования (дипломные работы, диссертации, книги по изучению потребительского спроса)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Создание первых научно-исследовательских институтов изучения спроса на внутреннем рынке: ВНИИКС – 1964, ВНИИЭТ систем- 1966, Центр Научной организации труда  управления МТ РСФСР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Реформы А.Н. Косыгина (первые попытки децентрализации управления народным хозяйством, внедрения ответственности директоров, первые попытки хозрасчета)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81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C8BB5E-88B2-41CF-991B-50FE6FFA8BB5}" type="slidenum">
              <a:rPr lang="ru-RU"/>
              <a:pPr/>
              <a:t>7</a:t>
            </a:fld>
            <a:endParaRPr lang="ru-RU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800" smtClean="0"/>
              <a:t>Факторы, повлиявшие на советские маркетинговую теорию и практику</a:t>
            </a:r>
            <a:endParaRPr lang="en-US" sz="2800" smtClean="0"/>
          </a:p>
        </p:txBody>
      </p:sp>
      <p:graphicFrame>
        <p:nvGraphicFramePr>
          <p:cNvPr id="11301" name="Group 37"/>
          <p:cNvGraphicFramePr>
            <a:graphicFrameLocks noGrp="1"/>
          </p:cNvGraphicFramePr>
          <p:nvPr>
            <p:ph idx="1"/>
          </p:nvPr>
        </p:nvGraphicFramePr>
        <p:xfrm>
          <a:off x="0" y="1125538"/>
          <a:ext cx="9144000" cy="58293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Фактор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Следствие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Государственная поддержка (в особенности реформы А.Н.Косыгина) способствовали повышению прибыльности советских предприятий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Развитие НИИ изучения и оценки спроса и улучшения центрального планирования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Международная торговля. Подписание СССР Хельсинских соглашения по маркетингу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Создание секции маркетинга, публикация и ограниченное распространение информации по маркетингу на русском языке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Централизованный характер советской экономики, концентрация экономистов в министерствах и московских НИИ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Объединение лучших специалистов, интересующихся новейшими идеями в изучения спроса и маркетинга – впоследствии родоначальников маркетинговой мысли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Более широкий доступ к публикациям по маркетингу на иностранных языках и в русском переводе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Распространение маркетинговых знаний внутри и за пределами Министерства внешней торговли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921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6A0740-5458-4C39-AED0-FDDE1986BC1A}" type="slidenum">
              <a:rPr lang="ru-RU"/>
              <a:pPr/>
              <a:t>8</a:t>
            </a:fld>
            <a:endParaRPr 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Секция маркетинга в ТПП СССР (февраль 1976)</a:t>
            </a:r>
            <a:endParaRPr lang="en-US" sz="4000" smtClean="0"/>
          </a:p>
        </p:txBody>
      </p:sp>
      <p:pic>
        <p:nvPicPr>
          <p:cNvPr id="9221" name="Picture 3" descr="Smelyakov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1973263" cy="2590800"/>
          </a:xfrm>
          <a:noFill/>
        </p:spPr>
      </p:pic>
      <p:pic>
        <p:nvPicPr>
          <p:cNvPr id="9222" name="Picture 4" descr="Abramashvilli cropped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81400" y="1600200"/>
            <a:ext cx="2217738" cy="2286000"/>
          </a:xfrm>
          <a:noFill/>
        </p:spPr>
      </p:pic>
      <p:pic>
        <p:nvPicPr>
          <p:cNvPr id="9223" name="Picture 5" descr="Zavyalov cropped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477000" y="1600200"/>
            <a:ext cx="2178050" cy="2209800"/>
          </a:xfrm>
          <a:noFill/>
        </p:spPr>
      </p:pic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65125" y="4306888"/>
            <a:ext cx="291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Николай Смеляков</a:t>
            </a:r>
            <a:endParaRPr lang="en-US" sz="2400" b="1"/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3276600" y="4306888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Георгий Абрамишвили</a:t>
            </a:r>
            <a:endParaRPr lang="en-US" sz="2400" b="1"/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6553200" y="4267200"/>
            <a:ext cx="247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Петр Завьялов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Скоробогатых И.И.</a:t>
            </a:r>
          </a:p>
        </p:txBody>
      </p:sp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59D0B3-131D-4045-837B-264DEDE3F5E7}" type="slidenum">
              <a:rPr lang="ru-RU"/>
              <a:pPr/>
              <a:t>9</a:t>
            </a:fld>
            <a:endParaRPr lang="ru-RU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Николай Смеляков (1911-1995)</a:t>
            </a:r>
            <a:endParaRPr lang="en-US" sz="400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Инженер по образованию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1959-1960 – глава советской торговой миссии в США (Нью-Йорк)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Зам.министра внешней торговли (1957-1986)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Автор популярной книги «Деловая Америка»(1969)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Инициатор подготовки и публикации первого сборника переводных статей «Маркетинг» под ред. Д.И.Костюхина, М.Прогресс, 1974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Советник Л.И.Брежнева на Хельсинском Совещании по безопасности и сотрудничеству в Европе (июль 1975)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Инициатор и консультант секции маркетинга (февраль 1976)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1443</Words>
  <Application>Microsoft PowerPoint</Application>
  <PresentationFormat>On-screen Show (4:3)</PresentationFormat>
  <Paragraphs>210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Оформление по умолчанию</vt:lpstr>
      <vt:lpstr>Эволюция Советской маркетинговой мысли: от Марксизма к маркетингу, период 1961-1991 </vt:lpstr>
      <vt:lpstr>Первое исследование маркетинговой мысли в СССР</vt:lpstr>
      <vt:lpstr>История исследования советской маркетинговой мысли</vt:lpstr>
      <vt:lpstr>Ключевые слова</vt:lpstr>
      <vt:lpstr>Интервью с основоположниками российского маркетинга</vt:lpstr>
      <vt:lpstr>Почему 1961 -1991?</vt:lpstr>
      <vt:lpstr>Факторы, повлиявшие на советские маркетинговую теорию и практику</vt:lpstr>
      <vt:lpstr>Секция маркетинга в ТПП СССР (февраль 1976)</vt:lpstr>
      <vt:lpstr>Николай Смеляков (1911-1995)</vt:lpstr>
      <vt:lpstr>Петр Завьялов  (1927-1995)</vt:lpstr>
      <vt:lpstr>Геогий Абрамишвили (1938-1995)</vt:lpstr>
      <vt:lpstr>Организаторы и первые члены Совета секции маркетинга, 1976</vt:lpstr>
      <vt:lpstr>Секция маркетинга при ТПП СССР</vt:lpstr>
      <vt:lpstr>Зарубежные исследователи советской маркетинговой мысли</vt:lpstr>
      <vt:lpstr>Ф. Котлер в СССР. Нерасказанная история, сюрпризы!</vt:lpstr>
      <vt:lpstr>История публикации перевода</vt:lpstr>
      <vt:lpstr>Тираж и распространение книги</vt:lpstr>
      <vt:lpstr>Постраничный сравнительный анализ Советского и  Comparisons US изданий</vt:lpstr>
      <vt:lpstr>Игорь И.Кретов один из переводчиков первого издания книги Ф.Котлера «Управление маркетингом»  </vt:lpstr>
      <vt:lpstr>Более поздние публикации Ф.Котлера на русском языке</vt:lpstr>
      <vt:lpstr>Создание Российской Ассоциации маркетинга и кафедр маркетинга</vt:lpstr>
      <vt:lpstr>Первый приезд Ф.Котлера в Россию, Сентябрь 1998</vt:lpstr>
      <vt:lpstr>Ф.Котлер в Москве в 2003 году</vt:lpstr>
      <vt:lpstr>Невероятно, но Факт</vt:lpstr>
      <vt:lpstr>Бердичев и Нежин В настоящее время - Украина  </vt:lpstr>
      <vt:lpstr>Влияние Ф.Котлера на развитие маркетинга в Мире и в России  </vt:lpstr>
      <vt:lpstr>  От Марксизма до Ф.Котлера</vt:lpstr>
      <vt:lpstr>Презентация исследования на конференции Исследователей маркетинга (апрель 2005 0 г. Лонг Бич (США)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7</cp:revision>
  <dcterms:created xsi:type="dcterms:W3CDTF">2005-12-02T14:57:40Z</dcterms:created>
  <dcterms:modified xsi:type="dcterms:W3CDTF">2016-08-26T08:41:00Z</dcterms:modified>
</cp:coreProperties>
</file>