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24"/>
  </p:notesMasterIdLst>
  <p:sldIdLst>
    <p:sldId id="256" r:id="rId2"/>
    <p:sldId id="314" r:id="rId3"/>
    <p:sldId id="284" r:id="rId4"/>
    <p:sldId id="273" r:id="rId5"/>
    <p:sldId id="316" r:id="rId6"/>
    <p:sldId id="380" r:id="rId7"/>
    <p:sldId id="356" r:id="rId8"/>
    <p:sldId id="355" r:id="rId9"/>
    <p:sldId id="317" r:id="rId10"/>
    <p:sldId id="318" r:id="rId11"/>
    <p:sldId id="275" r:id="rId12"/>
    <p:sldId id="319" r:id="rId13"/>
    <p:sldId id="286" r:id="rId14"/>
    <p:sldId id="276" r:id="rId15"/>
    <p:sldId id="357" r:id="rId16"/>
    <p:sldId id="381" r:id="rId17"/>
    <p:sldId id="382" r:id="rId18"/>
    <p:sldId id="325" r:id="rId19"/>
    <p:sldId id="401" r:id="rId20"/>
    <p:sldId id="326" r:id="rId21"/>
    <p:sldId id="385" r:id="rId22"/>
    <p:sldId id="38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FFCC99"/>
    <a:srgbClr val="00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9B4A0-5D67-46CE-B90B-6D6BDC19B429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C0125-ABC4-4288-B773-E6B446AF9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0125-ABC4-4288-B773-E6B446AF9C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0004F-7541-48ED-B3F1-7256A9044B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1582-6502-4386-BBED-ED6F96656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4185-8B50-4513-8F99-FF19F4C4AF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2AE4-D063-4585-A3FC-03BC571A7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39D0B1-4ADC-474A-A107-D5F7577944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279C-7615-4CC5-8456-7DD460BA3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7FFD-B112-40BD-83D8-B39A59093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4A3A-5669-4F06-B47D-09272ED27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FED2B-B72E-4B23-9793-0F46BA8179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3A5E7-1675-40EC-9DE9-BDF767E653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B9D02-38D9-41BA-A6B7-7C891405A9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BD27C-0DFE-405A-BDBB-88A686243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72F69-CBFA-4D72-AE8D-9664A56BE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FD3F3-86FF-4419-8574-9737F572ED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89A2B-DA64-410C-A8BA-DD7E5B93C4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346F8-E188-42B6-9299-42B1858E5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F07250-7C34-4F4E-BF43-3161F8F226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7" r:id="rId15"/>
    <p:sldLayoutId id="214748393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90;&#1091;&#1088;&#1075;&#1077;&#1085;&#1077;&#1074;111\Ferenc-List-Noktyurn-3-Grezy-Lyubvi-Liebestr228ume-&#1048;sp-E-Kisin(muzofon.com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609600"/>
            <a:ext cx="3733800" cy="3733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Иван</a:t>
            </a:r>
            <a:br>
              <a:rPr lang="ru-RU" sz="48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</a:t>
            </a:r>
            <a:br>
              <a:rPr lang="ru-RU" sz="48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Сергеевич</a:t>
            </a:r>
            <a:br>
              <a:rPr lang="ru-RU" sz="48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Тургенев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800600"/>
            <a:ext cx="3581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</a:rPr>
              <a:t>1818-1883</a:t>
            </a:r>
          </a:p>
          <a:p>
            <a:pPr eaLnBrk="1" hangingPunct="1">
              <a:defRPr/>
            </a:pPr>
            <a:endParaRPr lang="ru-RU" sz="44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33400"/>
            <a:ext cx="374015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сканирование003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0600" y="685800"/>
            <a:ext cx="4052887" cy="5265738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3851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Georgia" pitchFamily="18" charset="0"/>
              </a:rPr>
              <a:t>Великий, красивый и добрый…</a:t>
            </a:r>
          </a:p>
          <a:p>
            <a:r>
              <a:rPr lang="ru-RU" sz="2400" i="1" dirty="0">
                <a:solidFill>
                  <a:srgbClr val="000000"/>
                </a:solidFill>
                <a:latin typeface="Georgia" pitchFamily="18" charset="0"/>
              </a:rPr>
              <a:t>Таким он был как человек и как автор;</a:t>
            </a:r>
          </a:p>
          <a:p>
            <a:r>
              <a:rPr lang="ru-RU" sz="2400" i="1" dirty="0">
                <a:solidFill>
                  <a:srgbClr val="000000"/>
                </a:solidFill>
                <a:latin typeface="Georgia" pitchFamily="18" charset="0"/>
              </a:rPr>
              <a:t>Таковы же были его ум, сердце и наружность.</a:t>
            </a:r>
          </a:p>
          <a:p>
            <a:r>
              <a:rPr lang="ru-RU" sz="2400" i="1" dirty="0">
                <a:solidFill>
                  <a:srgbClr val="000000"/>
                </a:solidFill>
                <a:latin typeface="Georgia" pitchFamily="18" charset="0"/>
              </a:rPr>
              <a:t>		</a:t>
            </a:r>
            <a:r>
              <a:rPr lang="ru-RU" i="1" dirty="0">
                <a:solidFill>
                  <a:srgbClr val="000000"/>
                </a:solidFill>
                <a:latin typeface="Georgia" pitchFamily="18" charset="0"/>
              </a:rPr>
              <a:t>Людвиг </a:t>
            </a:r>
            <a:r>
              <a:rPr lang="ru-RU" i="1" dirty="0" err="1">
                <a:solidFill>
                  <a:srgbClr val="000000"/>
                </a:solidFill>
                <a:latin typeface="Georgia" pitchFamily="18" charset="0"/>
              </a:rPr>
              <a:t>Пич</a:t>
            </a:r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0" y="54102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И.С. Тургенев. 1857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А.П. Никитин. </a:t>
            </a:r>
          </a:p>
        </p:txBody>
      </p:sp>
      <p:pic>
        <p:nvPicPr>
          <p:cNvPr id="8" name="Picture 4" descr="тургене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219200"/>
            <a:ext cx="3240088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38600" y="838200"/>
            <a:ext cx="4800600" cy="47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b="1" i="1" dirty="0">
                <a:solidFill>
                  <a:srgbClr val="000000"/>
                </a:solidFill>
                <a:latin typeface="Georgia" pitchFamily="18" charset="0"/>
              </a:rPr>
              <a:t>В России, в стране всяческого, революционного и религиозного максимализма, стране самосожжений, стране самых неистовых чрезмерностей, Тургенев едва ли не единственный, после Пушкина, гений меры и, следовательно, гений культуры. Ибо что такое культура, как не измерение, накопление и сохранение ценностей. </a:t>
            </a:r>
          </a:p>
          <a:p>
            <a:pPr>
              <a:spcBef>
                <a:spcPct val="50000"/>
              </a:spcBef>
            </a:pPr>
            <a:r>
              <a:rPr lang="ru-RU" sz="2100" i="1" dirty="0">
                <a:solidFill>
                  <a:srgbClr val="000000"/>
                </a:solidFill>
                <a:latin typeface="Georgia" pitchFamily="18" charset="0"/>
              </a:rPr>
              <a:t>                    Д. Мережковский</a:t>
            </a:r>
          </a:p>
        </p:txBody>
      </p:sp>
      <p:pic>
        <p:nvPicPr>
          <p:cNvPr id="10" name="Ferenc-List-Noktyurn-3-Grezy-Lyubvi-Liebestr228ume-Иsp-E-Kisi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82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098" grpId="0"/>
      <p:bldP spid="4098" grpId="1"/>
      <p:bldP spid="4099" grpId="0" build="p"/>
      <p:bldP spid="6" grpId="0"/>
      <p:bldP spid="6" grpId="1"/>
      <p:bldP spid="7" grpId="0"/>
      <p:bldP spid="7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59769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 pitchFamily="18" charset="0"/>
                <a:cs typeface="Times New Roman"/>
              </a:rPr>
              <a:t>"Колыбель" Тургенева.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3048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333300"/>
                </a:solidFill>
                <a:latin typeface="Georgia" pitchFamily="18" charset="0"/>
              </a:rPr>
              <a:t>«1818 года, 28 октября, в понедельник, родился сын Иван, ростом 12 вершков, в Орле, в своем доме, в 12 часов утра</a:t>
            </a:r>
            <a:r>
              <a:rPr lang="ru-RU" sz="2400" b="1" dirty="0" smtClean="0">
                <a:solidFill>
                  <a:srgbClr val="333300"/>
                </a:solidFill>
                <a:latin typeface="Georgia" pitchFamily="18" charset="0"/>
              </a:rPr>
              <a:t>».</a:t>
            </a:r>
            <a:endParaRPr lang="ru-RU" sz="2400" b="1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14342" name="Picture 6" descr="Т 7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366853" cy="4648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сканирование004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781800" y="1752600"/>
            <a:ext cx="2208942" cy="3352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657600" y="4572000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333300"/>
                </a:solidFill>
                <a:latin typeface="Georgia" pitchFamily="18" charset="0"/>
              </a:rPr>
              <a:t>(</a:t>
            </a:r>
            <a:r>
              <a:rPr lang="ru-RU" sz="2000" i="1" dirty="0" smtClean="0">
                <a:solidFill>
                  <a:srgbClr val="333300"/>
                </a:solidFill>
                <a:latin typeface="Georgia" pitchFamily="18" charset="0"/>
              </a:rPr>
              <a:t>Из памятной книжки Варвары Петровны) </a:t>
            </a:r>
            <a:endParaRPr lang="ru-RU" sz="2000" i="1" dirty="0">
              <a:solidFill>
                <a:srgbClr val="33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Broth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38800" y="228600"/>
            <a:ext cx="3024187" cy="2265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562600" y="2590800"/>
            <a:ext cx="3305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Братья Николай и Иван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228600"/>
            <a:ext cx="525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333300"/>
                </a:solidFill>
                <a:latin typeface="Georgia" pitchFamily="18" charset="0"/>
              </a:rPr>
              <a:t>Родители заботились о воспитании трех сыновей. В чине полковника Сергей Николаевич оставляет военную службу. Когда Ивану было 4 года, семейство предприняло первое заграничное путешествие. В Берне посещали зоопарк и рассматривали знаменитую «яму», где жили медведи. Любознательный Иван так увлекся наблюдениями, что переполз через барьер и юркнул головой вниз – к ужасу публики! Спасла ребенка ловкость отца, успевшего схватить сынишку за ногу.</a:t>
            </a:r>
            <a:endParaRPr lang="ru-RU" sz="2400" dirty="0">
              <a:solidFill>
                <a:srgbClr val="33330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0" y="3048000"/>
            <a:ext cx="3657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333300"/>
                </a:solidFill>
                <a:latin typeface="Georgia" pitchFamily="18" charset="0"/>
              </a:rPr>
              <a:t>В Париже жили полгода, посещая театры и концерты, рассматривая живописные коллекции всемирно известного Лувра.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333300"/>
                </a:solidFill>
                <a:latin typeface="Georgia" pitchFamily="18" charset="0"/>
              </a:rPr>
              <a:t>Иван в детстве свободно говорил на 3 языках и читал классиков французской, английской и немецкой литературы в оригинале.</a:t>
            </a:r>
            <a:endParaRPr lang="ru-RU" sz="2000" dirty="0">
              <a:solidFill>
                <a:srgbClr val="33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62400" y="228600"/>
            <a:ext cx="4953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Любимчик Ванечка стал беспокоить матушку с раннего возраста. И добр, и ласков, но уж очень прост и правдив до бесхитростности: что на уме, то и на языке.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Нанесла как-то визит светлейшая княгиня Голенищева-Кутузова, почтенная дама в преклонном возрасте, внешности экзотической. Ванечка уставился на княгиню широко открытыми глазами, застыл от удивления и вдруг заявил </a:t>
            </a:r>
            <a:r>
              <a:rPr lang="ru-RU" sz="2400" dirty="0" err="1" smtClean="0">
                <a:solidFill>
                  <a:srgbClr val="000000"/>
                </a:solidFill>
                <a:latin typeface="Georgia" pitchFamily="18" charset="0"/>
              </a:rPr>
              <a:t>вовсеуслышанье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: «Ты очень похожа на обезьяну!»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85800"/>
            <a:ext cx="3561588" cy="4343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43000" y="5410200"/>
            <a:ext cx="2044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  <a:latin typeface="Georgia" pitchFamily="18" charset="0"/>
              </a:rPr>
              <a:t>Иван Тургенев</a:t>
            </a:r>
          </a:p>
          <a:p>
            <a:pPr algn="ctr"/>
            <a:r>
              <a:rPr lang="ru-RU" b="1" i="1" dirty="0">
                <a:solidFill>
                  <a:srgbClr val="660033"/>
                </a:solidFill>
                <a:latin typeface="Georgia" pitchFamily="18" charset="0"/>
              </a:rPr>
              <a:t>12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838200"/>
            <a:ext cx="50292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latin typeface="Georgia" pitchFamily="18" charset="0"/>
              </a:rPr>
              <a:t>«Мне нечем помянуть </a:t>
            </a:r>
            <a:r>
              <a:rPr lang="ru-RU" sz="2400" dirty="0" smtClean="0">
                <a:latin typeface="Georgia" pitchFamily="18" charset="0"/>
              </a:rPr>
              <a:t>моего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детства</a:t>
            </a:r>
            <a:r>
              <a:rPr lang="ru-RU" sz="2400" dirty="0">
                <a:latin typeface="Georgia" pitchFamily="18" charset="0"/>
              </a:rPr>
              <a:t>. Ни одного </a:t>
            </a:r>
            <a:r>
              <a:rPr lang="ru-RU" sz="2400" dirty="0" smtClean="0">
                <a:latin typeface="Georgia" pitchFamily="18" charset="0"/>
              </a:rPr>
              <a:t>светлого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воспоминания</a:t>
            </a:r>
            <a:r>
              <a:rPr lang="ru-RU" sz="2400" dirty="0">
                <a:latin typeface="Georgia" pitchFamily="18" charset="0"/>
              </a:rPr>
              <a:t>. Матери </a:t>
            </a:r>
            <a:r>
              <a:rPr lang="ru-RU" sz="2400" dirty="0" smtClean="0">
                <a:latin typeface="Georgia" pitchFamily="18" charset="0"/>
              </a:rPr>
              <a:t>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боялся</a:t>
            </a:r>
            <a:r>
              <a:rPr lang="ru-RU" sz="2400" dirty="0">
                <a:latin typeface="Georgia" pitchFamily="18" charset="0"/>
              </a:rPr>
              <a:t>, как огня. </a:t>
            </a:r>
            <a:r>
              <a:rPr lang="ru-RU" sz="2400" dirty="0" smtClean="0">
                <a:latin typeface="Georgia" pitchFamily="18" charset="0"/>
              </a:rPr>
              <a:t>Меня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наказывали </a:t>
            </a:r>
            <a:r>
              <a:rPr lang="ru-RU" sz="2400" dirty="0">
                <a:latin typeface="Georgia" pitchFamily="18" charset="0"/>
              </a:rPr>
              <a:t>за всякий </a:t>
            </a:r>
            <a:r>
              <a:rPr lang="ru-RU" sz="2400" dirty="0" smtClean="0">
                <a:latin typeface="Georgia" pitchFamily="18" charset="0"/>
              </a:rPr>
              <a:t>пустяк,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одним </a:t>
            </a:r>
            <a:r>
              <a:rPr lang="ru-RU" sz="2400" dirty="0">
                <a:latin typeface="Georgia" pitchFamily="18" charset="0"/>
              </a:rPr>
              <a:t>словом, </a:t>
            </a:r>
            <a:r>
              <a:rPr lang="ru-RU" sz="2400" dirty="0" smtClean="0">
                <a:latin typeface="Georgia" pitchFamily="18" charset="0"/>
              </a:rPr>
              <a:t>муштровали,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рекрута. Редкий </a:t>
            </a:r>
            <a:r>
              <a:rPr lang="ru-RU" sz="2400" dirty="0" smtClean="0">
                <a:latin typeface="Georgia" pitchFamily="18" charset="0"/>
              </a:rPr>
              <a:t>день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проходил </a:t>
            </a:r>
            <a:r>
              <a:rPr lang="ru-RU" sz="2400" dirty="0">
                <a:latin typeface="Georgia" pitchFamily="18" charset="0"/>
              </a:rPr>
              <a:t>без розог; когда </a:t>
            </a:r>
            <a:r>
              <a:rPr lang="ru-RU" sz="2400" dirty="0" smtClean="0">
                <a:latin typeface="Georgia" pitchFamily="18" charset="0"/>
              </a:rPr>
              <a:t>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отваживался </a:t>
            </a:r>
            <a:r>
              <a:rPr lang="ru-RU" sz="2400" dirty="0">
                <a:latin typeface="Georgia" pitchFamily="18" charset="0"/>
              </a:rPr>
              <a:t>спросить, за </a:t>
            </a:r>
            <a:r>
              <a:rPr lang="ru-RU" sz="2400" dirty="0" smtClean="0">
                <a:latin typeface="Georgia" pitchFamily="18" charset="0"/>
              </a:rPr>
              <a:t>что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меня </a:t>
            </a:r>
            <a:r>
              <a:rPr lang="ru-RU" sz="2400" dirty="0">
                <a:latin typeface="Georgia" pitchFamily="18" charset="0"/>
              </a:rPr>
              <a:t>наказывали, </a:t>
            </a:r>
            <a:r>
              <a:rPr lang="ru-RU" sz="2400" dirty="0" smtClean="0">
                <a:latin typeface="Georgia" pitchFamily="18" charset="0"/>
              </a:rPr>
              <a:t>мать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категорически </a:t>
            </a:r>
            <a:r>
              <a:rPr lang="ru-RU" sz="2400" dirty="0">
                <a:latin typeface="Georgia" pitchFamily="18" charset="0"/>
              </a:rPr>
              <a:t>заявляла: «</a:t>
            </a:r>
            <a:r>
              <a:rPr lang="ru-RU" sz="2400" dirty="0" smtClean="0">
                <a:latin typeface="Georgia" pitchFamily="18" charset="0"/>
              </a:rPr>
              <a:t>Тебе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об </a:t>
            </a:r>
            <a:r>
              <a:rPr lang="ru-RU" sz="2400" dirty="0">
                <a:latin typeface="Georgia" pitchFamily="18" charset="0"/>
              </a:rPr>
              <a:t>этом лучше </a:t>
            </a:r>
            <a:r>
              <a:rPr lang="ru-RU" sz="2400" dirty="0" smtClean="0">
                <a:latin typeface="Georgia" pitchFamily="18" charset="0"/>
              </a:rPr>
              <a:t>знать,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Georgia" pitchFamily="18" charset="0"/>
              </a:rPr>
              <a:t>догадайся</a:t>
            </a:r>
            <a:r>
              <a:rPr lang="ru-RU" sz="2400" dirty="0">
                <a:latin typeface="Georgia" pitchFamily="18" charset="0"/>
              </a:rPr>
              <a:t>»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57200"/>
            <a:ext cx="3581400" cy="486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5791200" y="5638800"/>
            <a:ext cx="2819400" cy="360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И.С. Тургенев. Портрет 1830г. Акварель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7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7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7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7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7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7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7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7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7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7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7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7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7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7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7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7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7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7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7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7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7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7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7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7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build="p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179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657600"/>
            <a:ext cx="3887787" cy="250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pic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671888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62000" y="6248400"/>
            <a:ext cx="3347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Georgia" pitchFamily="18" charset="0"/>
              </a:rPr>
              <a:t>Московский университет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4800" y="3124200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Georgia" pitchFamily="18" charset="0"/>
              </a:rPr>
              <a:t>Пансион И. Ф. </a:t>
            </a:r>
            <a:r>
              <a:rPr lang="ru-RU" b="1" dirty="0" err="1">
                <a:solidFill>
                  <a:srgbClr val="006600"/>
                </a:solidFill>
                <a:latin typeface="Georgia" pitchFamily="18" charset="0"/>
              </a:rPr>
              <a:t>Вейденгаммера</a:t>
            </a:r>
            <a:endParaRPr lang="ru-RU" b="1" dirty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419600" y="0"/>
            <a:ext cx="442277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Образование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4038600" y="762000"/>
            <a:ext cx="51054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1827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семья переезжает в Москву; вначале Тургенев обучается в частных пансионах и у хороших домашних учителей.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1833 год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. Московский государственный университет. Словесное отделение.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1834 – 1837 годы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. Петербургский университет. Словесное отделение философского факультета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январе 1843 Тургенев поступает на службу в Министерство внутренних дел. 1845 – подает в отставку.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14313"/>
            <a:ext cx="8475662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Georgia" pitchFamily="18" charset="0"/>
              </a:rPr>
              <a:t>Тургеневу не было ещё и 15, когда он стал студентом словесного отделения Московского университета</a:t>
            </a:r>
          </a:p>
        </p:txBody>
      </p:sp>
      <p:pic>
        <p:nvPicPr>
          <p:cNvPr id="3256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354888" cy="404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179832" y="5715000"/>
            <a:ext cx="89641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«</a:t>
            </a:r>
            <a:r>
              <a:rPr lang="ru-RU" i="1" dirty="0">
                <a:latin typeface="Georgia" pitchFamily="18" charset="0"/>
              </a:rPr>
              <a:t>Мы были уверены, что из этой аудитории выйдет та фаланга,</a:t>
            </a:r>
          </a:p>
          <a:p>
            <a:r>
              <a:rPr lang="ru-RU" i="1" dirty="0">
                <a:latin typeface="Georgia" pitchFamily="18" charset="0"/>
              </a:rPr>
              <a:t> которая пойдёт вслед за писателем Рылеевым, и что мы будем в ней…»</a:t>
            </a:r>
          </a:p>
          <a:p>
            <a:r>
              <a:rPr lang="ru-RU" dirty="0">
                <a:latin typeface="Georgia" pitchFamily="18" charset="0"/>
              </a:rPr>
              <a:t> 				А.И. Герцен. «Былое и думы».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/>
      <p:bldP spid="3256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7993062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Georgia" pitchFamily="18" charset="0"/>
                <a:cs typeface="Arial"/>
              </a:rPr>
              <a:t>Отрочество и юность. 1827-1837</a:t>
            </a:r>
            <a:r>
              <a:rPr lang="ru-RU" sz="3600" i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1000" y="914400"/>
            <a:ext cx="5867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Юного Тургенева 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можно представить себе </a:t>
            </a: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 изящным 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и благовоспитанным мальчиком, </a:t>
            </a: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 хорошо 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учившимся и не лишенным высокомерия</a:t>
            </a: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…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судьбе Тургенева-сына важно, что первая же его встреча с истинной любовью </a:t>
            </a: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была встреча 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безответная. «Неразделенная </a:t>
            </a: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любовь» – так  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началась жизнь изящнейшего, умнейшего, очень красивого человека и великого </a:t>
            </a: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художника. Ему 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предпочли другого. В загадочно-волнующем впечатлении, остающемся от этой истории, имеет значение, что «другой» оказался отцом… </a:t>
            </a:r>
          </a:p>
        </p:txBody>
      </p:sp>
      <p:pic>
        <p:nvPicPr>
          <p:cNvPr id="5" name="Picture 5" descr="отец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7000" y="3733800"/>
            <a:ext cx="2362200" cy="2774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20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00800" y="1143000"/>
            <a:ext cx="1905000" cy="2275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228600"/>
            <a:ext cx="5257800" cy="696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Неотразимый  красавец-отец, холодный  и  неприступный  даже для  детей, </a:t>
            </a:r>
            <a:br>
              <a:rPr lang="ru-RU" sz="2400" dirty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 жил  собственной жизнью</a:t>
            </a:r>
            <a:br>
              <a:rPr lang="ru-RU" sz="2400" dirty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 и  любовными похождениями.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Увлечение Сергея  Николаевича </a:t>
            </a:r>
            <a:endParaRPr lang="ru-RU" sz="2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18-летней  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поэтессой  княжной  Екатериной  Шаховской закончилось </a:t>
            </a: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трагично:  </a:t>
            </a:r>
            <a:r>
              <a:rPr lang="ru-RU" sz="2400" dirty="0" smtClean="0">
                <a:latin typeface="Georgia" pitchFamily="18" charset="0"/>
              </a:rPr>
              <a:t>вскоре (в октябре 1834г.) С.Н. Тургенев  умер в Петербурге от «каменной болезни» «после</a:t>
            </a:r>
          </a:p>
          <a:p>
            <a:pPr>
              <a:buFontTx/>
              <a:buNone/>
            </a:pPr>
            <a:r>
              <a:rPr lang="ru-RU" sz="2400" dirty="0" smtClean="0">
                <a:latin typeface="Georgia" pitchFamily="18" charset="0"/>
              </a:rPr>
              <a:t>трехдневных ужасных мучений».</a:t>
            </a:r>
          </a:p>
          <a:p>
            <a:pPr>
              <a:buFontTx/>
              <a:buNone/>
            </a:pPr>
            <a:r>
              <a:rPr lang="ru-RU" sz="2400" dirty="0" smtClean="0">
                <a:latin typeface="Georgia" pitchFamily="18" charset="0"/>
              </a:rPr>
              <a:t>Этот эпизод биографии  нашёл отражение в повести «Первая любовь».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2400" dirty="0">
              <a:solidFill>
                <a:srgbClr val="0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5" name="Picture 5" descr="отец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1295400"/>
            <a:ext cx="3308521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533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</a:rPr>
              <a:t>       Тургенев 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вырос  в  атмосфере  самодурства  и  деспотизма.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</a:rPr>
              <a:t>Варвара 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Петровна  превратила  свое  имение  в  самодержавное  государство, где и  горячо обожаемые  сыновья  были  глубоко  несчастны. </a:t>
            </a:r>
          </a:p>
          <a:p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      Перед  смертью  едва  не  лишила  наследства  обоих  сыновей – Николая  и  Ивана ( младший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</a:rPr>
              <a:t>– Сергей –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умер 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</a:rPr>
              <a:t>16-ти лет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)</a:t>
            </a:r>
          </a:p>
          <a:p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      В  приступе   гнева  на  старшего  сына, не  угодившего  ей  своей  женитьбой,  вдребезги  разбила  портреты  трех  его 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</a:rPr>
              <a:t>сыновей.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</a:rPr>
              <a:t>Ивану  предрекла  любовное  рабство.  Символично, что  и  Николай  променял  одно  иго  на  другое – материнское  на  любовное. </a:t>
            </a:r>
          </a:p>
          <a:p>
            <a:endParaRPr lang="ru-RU" sz="2400" dirty="0">
              <a:solidFill>
                <a:schemeClr val="accent2"/>
              </a:solidFill>
              <a:latin typeface="Georgia" pitchFamily="18" charset="0"/>
            </a:endParaRPr>
          </a:p>
          <a:p>
            <a:endParaRPr lang="ru-RU" sz="2000" i="1" dirty="0">
              <a:latin typeface="Georgia" pitchFamily="18" charset="0"/>
            </a:endParaRPr>
          </a:p>
          <a:p>
            <a:r>
              <a:rPr lang="ru-RU" sz="2000" i="1" dirty="0">
                <a:solidFill>
                  <a:schemeClr val="bg1"/>
                </a:solidFill>
                <a:latin typeface="Georgia" pitchFamily="18" charset="0"/>
              </a:rPr>
              <a:t>       </a:t>
            </a:r>
          </a:p>
        </p:txBody>
      </p:sp>
      <p:pic>
        <p:nvPicPr>
          <p:cNvPr id="4" name="Picture 9" descr="20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0" y="457200"/>
            <a:ext cx="2743200" cy="3277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38800" y="3886200"/>
            <a:ext cx="289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« Сын  мой,  бойся  женской   любви, бойся  этого  счастья,  этой  отравы…», – это        предостережение  из  повести  «Первая  любовь»  оказалось  пророческим.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69325" cy="768350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И.С. Тургеневу 20 лет;</a:t>
            </a:r>
            <a:b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уже написаны и напечатаны первые лирические стихи</a:t>
            </a:r>
          </a:p>
        </p:txBody>
      </p:sp>
      <p:pic>
        <p:nvPicPr>
          <p:cNvPr id="288774" name="Picture 6" descr="сканирование00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38400" y="685800"/>
            <a:ext cx="4494212" cy="5949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05400" y="188913"/>
            <a:ext cx="3498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00"/>
                </a:solidFill>
                <a:latin typeface="Georgia" pitchFamily="18" charset="0"/>
              </a:rPr>
              <a:t>Родители и 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родина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487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      Самое  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точное     представление  о  родителях И.С. Тургенева  можно  получить  из  его  произведений,  в  которых  он,  не  скрываясь,  изобразил  их,  чем  некоторых   весьма  шокировал.  Достаточно  вспомнить  «Первую   любовь»  и  «</a:t>
            </a:r>
            <a:r>
              <a:rPr lang="ru-RU" sz="2400" dirty="0" err="1">
                <a:solidFill>
                  <a:srgbClr val="000000"/>
                </a:solidFill>
                <a:latin typeface="Georgia" pitchFamily="18" charset="0"/>
              </a:rPr>
              <a:t>Муму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» , чтобы  понять  семейную  драму  и  ее  последствия   для  писателя.</a:t>
            </a:r>
            <a:br>
              <a:rPr lang="ru-RU" sz="2400" dirty="0">
                <a:solidFill>
                  <a:srgbClr val="000000"/>
                </a:solidFill>
                <a:latin typeface="Georgia" pitchFamily="18" charset="0"/>
              </a:rPr>
            </a:br>
            <a:endParaRPr lang="ru-RU" sz="24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5128" name="Picture 8" descr="Дом-муз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76400"/>
            <a:ext cx="3562691" cy="443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Тург в Берлине учит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4038600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752600" y="10668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Georgia" pitchFamily="18" charset="0"/>
              </a:rPr>
              <a:t>Берлин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81000" y="4800600"/>
            <a:ext cx="4103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000066"/>
              </a:buClr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С 1839 г. И.С. Тургенев  живет в Берлине, слушает лекции в университете, занимается классическими языками, пишет стихи</a:t>
            </a:r>
          </a:p>
          <a:p>
            <a:pPr>
              <a:spcBef>
                <a:spcPct val="50000"/>
              </a:spcBef>
            </a:pPr>
            <a:endParaRPr lang="ru-RU" sz="2400" b="1" i="1" dirty="0"/>
          </a:p>
        </p:txBody>
      </p:sp>
      <p:sp>
        <p:nvSpPr>
          <p:cNvPr id="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441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Европа</a:t>
            </a:r>
          </a:p>
        </p:txBody>
      </p:sp>
      <p:pic>
        <p:nvPicPr>
          <p:cNvPr id="9" name="Picture 5" descr="Сергей 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"/>
            <a:ext cx="3743325" cy="5399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2026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Georgia" pitchFamily="18" charset="0"/>
              </a:rPr>
              <a:t>Иван Тургенев</a:t>
            </a:r>
          </a:p>
          <a:p>
            <a:pPr algn="ctr"/>
            <a:r>
              <a:rPr lang="ru-RU" b="1" dirty="0">
                <a:solidFill>
                  <a:srgbClr val="006600"/>
                </a:solidFill>
                <a:latin typeface="Georgia" pitchFamily="18" charset="0"/>
              </a:rPr>
              <a:t>1838-1839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9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Georgia" pitchFamily="18" charset="0"/>
              </a:rPr>
              <a:t>Европа</a:t>
            </a:r>
          </a:p>
        </p:txBody>
      </p:sp>
      <p:pic>
        <p:nvPicPr>
          <p:cNvPr id="15368" name="Picture 8" descr="Mich_Al_Bakunin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1143000"/>
            <a:ext cx="2438400" cy="319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Picture 7" descr="440px-Stankevi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416195" y="1143000"/>
            <a:ext cx="2237268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57200" y="4572000"/>
            <a:ext cx="8229600" cy="198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Georgia" pitchFamily="18" charset="0"/>
              </a:rPr>
              <a:t>В Берлине общается </a:t>
            </a:r>
            <a:r>
              <a:rPr lang="ru-RU" sz="2400" dirty="0">
                <a:latin typeface="Georgia" pitchFamily="18" charset="0"/>
              </a:rPr>
              <a:t>с Т. Н. Грановским, Н. В. Станкевичем (1813-1840).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Georgia" pitchFamily="18" charset="0"/>
              </a:rPr>
              <a:t>После короткого пребывания в России в январе 1840 отправляется в Италию, но с мая 1840 по май 1841 он вновь в Берлине, где знакомится с М. А. Бакуниным. </a:t>
            </a:r>
          </a:p>
        </p:txBody>
      </p:sp>
      <p:pic>
        <p:nvPicPr>
          <p:cNvPr id="15372" name="Picture 12" descr="Granovskij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>
          <a:xfrm>
            <a:off x="3276600" y="990600"/>
            <a:ext cx="2506302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71628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Петербургский кружок</a:t>
            </a:r>
          </a:p>
        </p:txBody>
      </p:sp>
      <p:pic>
        <p:nvPicPr>
          <p:cNvPr id="11271" name="Picture 7" descr="150px-Vissarion_Belinsky_by_K_Gorbunov_18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24000"/>
            <a:ext cx="2767781" cy="357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733800" y="914400"/>
            <a:ext cx="4495800" cy="5486400"/>
          </a:xfrm>
        </p:spPr>
        <p:txBody>
          <a:bodyPr>
            <a:normAutofit/>
          </a:bodyPr>
          <a:lstStyle/>
          <a:p>
            <a:pPr marL="0" indent="274638" algn="ctr" eaLnBrk="1" hangingPunct="1">
              <a:lnSpc>
                <a:spcPct val="90000"/>
              </a:lnSpc>
              <a:buClr>
                <a:srgbClr val="000066"/>
              </a:buClr>
              <a:buFont typeface="Arial" charset="0"/>
              <a:buNone/>
              <a:defRPr/>
            </a:pPr>
            <a:r>
              <a:rPr lang="ru-RU" sz="3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1843 г.</a:t>
            </a:r>
            <a:r>
              <a:rPr lang="ru-RU" sz="30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 </a:t>
            </a:r>
          </a:p>
          <a:p>
            <a:pPr marL="0" indent="274638"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начало литературной деятельности:           </a:t>
            </a:r>
            <a:r>
              <a:rPr lang="ru-RU" sz="3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поэма «Параша»  </a:t>
            </a:r>
          </a:p>
          <a:p>
            <a:pPr marL="0" indent="274638"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знакомство с критиком В. Белинским, перешедшее в дружбу</a:t>
            </a:r>
          </a:p>
          <a:p>
            <a:pPr marL="0" indent="274638"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 положительный отзыв на первое произведение</a:t>
            </a:r>
          </a:p>
          <a:p>
            <a:pPr marL="0" indent="274638"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сотрудничает с журналом «Современник»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Georgia" pitchFamily="18" charset="0"/>
              </a:rPr>
              <a:t>Родился в богатой дворянской семье</a:t>
            </a:r>
          </a:p>
        </p:txBody>
      </p:sp>
      <p:sp>
        <p:nvSpPr>
          <p:cNvPr id="512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676400"/>
            <a:ext cx="4724400" cy="449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По отцу Тургенев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принадлежал к старинному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дворянскому роду, который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брал свои корни со времён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Garamond" pitchFamily="18" charset="0"/>
              </a:rPr>
              <a:t>Ивана Грозного. 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Мать</a:t>
            </a:r>
            <a:r>
              <a:rPr lang="ru-RU" sz="2400" dirty="0">
                <a:solidFill>
                  <a:srgbClr val="000000"/>
                </a:solidFill>
                <a:effectLst/>
                <a:latin typeface="Georgia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урожденная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Georgia" pitchFamily="18" charset="0"/>
              </a:rPr>
              <a:t>Лутовинова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,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богатая помещица</a:t>
            </a:r>
            <a:r>
              <a:rPr lang="ru-RU" sz="2400" dirty="0">
                <a:solidFill>
                  <a:srgbClr val="000000"/>
                </a:solidFill>
                <a:effectLst/>
                <a:latin typeface="Georgia" pitchFamily="18" charset="0"/>
              </a:rPr>
              <a:t>. </a:t>
            </a:r>
          </a:p>
        </p:txBody>
      </p:sp>
      <p:pic>
        <p:nvPicPr>
          <p:cNvPr id="5127" name="Picture 7" descr="ger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219200"/>
            <a:ext cx="3579813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2971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006600"/>
              </a:solidFill>
              <a:latin typeface="Georgia" pitchFamily="18" charset="0"/>
            </a:endParaRPr>
          </a:p>
          <a:p>
            <a:pPr algn="ctr"/>
            <a:endParaRPr lang="ru-RU" sz="2000" b="1" i="1" dirty="0">
              <a:solidFill>
                <a:srgbClr val="006600"/>
              </a:solidFill>
              <a:latin typeface="Georgia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Georgia" pitchFamily="18" charset="0"/>
              </a:rPr>
              <a:t>Варвара Петровна</a:t>
            </a:r>
            <a:endParaRPr lang="ru-RU" sz="2000" b="1" i="1" dirty="0">
              <a:solidFill>
                <a:srgbClr val="006600"/>
              </a:solidFill>
              <a:latin typeface="Georgia" pitchFamily="18" charset="0"/>
            </a:endParaRPr>
          </a:p>
          <a:p>
            <a:pPr algn="ctr"/>
            <a:r>
              <a:rPr lang="ru-RU" sz="2000" b="1" i="1" dirty="0" err="1" smtClean="0">
                <a:solidFill>
                  <a:srgbClr val="006600"/>
                </a:solidFill>
                <a:latin typeface="Georgia" pitchFamily="18" charset="0"/>
              </a:rPr>
              <a:t>Лутовинова</a:t>
            </a:r>
            <a:endParaRPr lang="ru-RU" sz="2000" b="1" i="1" dirty="0">
              <a:solidFill>
                <a:srgbClr val="006600"/>
              </a:solidFill>
              <a:latin typeface="Georgia" pitchFamily="18" charset="0"/>
            </a:endParaRPr>
          </a:p>
          <a:p>
            <a:pPr algn="ctr"/>
            <a:r>
              <a:rPr lang="ru-RU" sz="2000" b="1" i="1" dirty="0">
                <a:solidFill>
                  <a:srgbClr val="006600"/>
                </a:solidFill>
                <a:latin typeface="Georgia" pitchFamily="18" charset="0"/>
              </a:rPr>
              <a:t>мать писателя</a:t>
            </a:r>
          </a:p>
          <a:p>
            <a:pPr algn="ctr"/>
            <a:endParaRPr lang="ru-RU" b="1" i="1" dirty="0">
              <a:solidFill>
                <a:srgbClr val="006600"/>
              </a:solidFill>
            </a:endParaRPr>
          </a:p>
          <a:p>
            <a:pPr algn="ctr"/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6151" name="Picture 7" descr="Mot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2869924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76600" y="152400"/>
            <a:ext cx="5562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50" dirty="0" smtClean="0">
                <a:solidFill>
                  <a:srgbClr val="000000"/>
                </a:solidFill>
                <a:latin typeface="Georgia" pitchFamily="18" charset="0"/>
              </a:rPr>
              <a:t>       Ей было уже под 30, когда в Спасское заехал молодой офицер Сергей Николаевич Тургенев… Варвара Петровна сразу в него влюбилась: отличался он редкостной красотой… В 1816 году она вышла за него замуж, фактически купила, так как Тургеневу грозило разорение. Через год у них родился сын Николай, затем Иван. Мать И. Тургенева была властной, суровой женщиной. Сын её  любил, но боялся гнева и грозных наказаний .</a:t>
            </a:r>
            <a:endParaRPr lang="ru-RU" sz="1950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76600" y="3164681"/>
            <a:ext cx="5638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50" dirty="0" smtClean="0">
                <a:solidFill>
                  <a:srgbClr val="000000"/>
                </a:solidFill>
                <a:latin typeface="Georgia" pitchFamily="18" charset="0"/>
              </a:rPr>
              <a:t>      Жизнь </a:t>
            </a:r>
            <a:r>
              <a:rPr lang="ru-RU" sz="1950" dirty="0">
                <a:solidFill>
                  <a:srgbClr val="000000"/>
                </a:solidFill>
                <a:latin typeface="Georgia" pitchFamily="18" charset="0"/>
              </a:rPr>
              <a:t>Варвары </a:t>
            </a:r>
            <a:r>
              <a:rPr lang="ru-RU" sz="1950" dirty="0" smtClean="0">
                <a:solidFill>
                  <a:srgbClr val="000000"/>
                </a:solidFill>
                <a:latin typeface="Georgia" pitchFamily="18" charset="0"/>
              </a:rPr>
              <a:t>Петровны была </a:t>
            </a:r>
            <a:r>
              <a:rPr lang="ru-RU" sz="1950" dirty="0">
                <a:solidFill>
                  <a:srgbClr val="000000"/>
                </a:solidFill>
                <a:latin typeface="Georgia" pitchFamily="18" charset="0"/>
              </a:rPr>
              <a:t>не из легких… Одиночество, оскорбление, побои – вот </a:t>
            </a:r>
            <a:r>
              <a:rPr lang="ru-RU" sz="1950" dirty="0" smtClean="0">
                <a:solidFill>
                  <a:srgbClr val="000000"/>
                </a:solidFill>
                <a:latin typeface="Georgia" pitchFamily="18" charset="0"/>
              </a:rPr>
              <a:t>её детство … </a:t>
            </a:r>
            <a:r>
              <a:rPr lang="ru-RU" sz="1950" dirty="0">
                <a:solidFill>
                  <a:srgbClr val="000000"/>
                </a:solidFill>
                <a:latin typeface="Georgia" pitchFamily="18" charset="0"/>
              </a:rPr>
              <a:t>В одну страшную ночь девушка бежала из дома… Полуодетая, пешком, прошла шестьдесят верст до Спасского. </a:t>
            </a:r>
            <a:r>
              <a:rPr lang="ru-RU" sz="1950" dirty="0" smtClean="0">
                <a:solidFill>
                  <a:srgbClr val="000000"/>
                </a:solidFill>
                <a:latin typeface="Georgia" pitchFamily="18" charset="0"/>
              </a:rPr>
              <a:t>Там укрылась у дяди своего Ивана Ивановича, где ждала тоже несладкая жизнь – у крутого и скупого старика… Она прожила у дяди десять лет, ей шел двадцать седьмой, когда неожиданно обратилась она во владелицу тысяч крепостных, тысячи десятин орловских и тульских благодатных земель…</a:t>
            </a:r>
            <a:endParaRPr lang="ru-RU" sz="195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1000" y="6324600"/>
            <a:ext cx="363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(1793-1834)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267200" y="609600"/>
            <a:ext cx="44132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Сергей Николаевич Тургенев соединял в себе разные качества предков: был прям и мужественен, очень красив, очень женолюбив…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Счастливою с мужем Варвара Петровна не могла быть – любила его безгранично и безответно.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В отличие от </a:t>
            </a:r>
            <a:r>
              <a:rPr lang="ru-RU" sz="2400" dirty="0" err="1" smtClean="0">
                <a:solidFill>
                  <a:srgbClr val="000000"/>
                </a:solidFill>
                <a:latin typeface="Georgia" pitchFamily="18" charset="0"/>
              </a:rPr>
              <a:t>Лутовиновых</a:t>
            </a: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Georgia" pitchFamily="18" charset="0"/>
              </a:rPr>
              <a:t>Тургеневы оставили заметный след в отечественной истории. </a:t>
            </a:r>
          </a:p>
        </p:txBody>
      </p:sp>
      <p:pic>
        <p:nvPicPr>
          <p:cNvPr id="7" name="Picture 9" descr="Fat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593689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81000" y="53340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  <a:latin typeface="Georgia" pitchFamily="18" charset="0"/>
              </a:rPr>
              <a:t>Сергей Николаевич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Georgia" pitchFamily="18" charset="0"/>
              </a:rPr>
              <a:t>Тургенев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Georgia" pitchFamily="18" charset="0"/>
              </a:rPr>
              <a:t>отец писателя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63246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3" name="Rectangle 33"/>
          <p:cNvSpPr>
            <a:spLocks noGrp="1" noRot="1" noChangeArrowheads="1"/>
          </p:cNvSpPr>
          <p:nvPr>
            <p:ph type="title"/>
          </p:nvPr>
        </p:nvSpPr>
        <p:spPr>
          <a:xfrm>
            <a:off x="3810000" y="990600"/>
            <a:ext cx="49530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700" dirty="0">
                <a:latin typeface="Georgia" pitchFamily="18" charset="0"/>
              </a:rPr>
              <a:t>В  имении </a:t>
            </a:r>
            <a:r>
              <a:rPr lang="ru-RU" sz="2700" dirty="0" err="1">
                <a:latin typeface="Georgia" pitchFamily="18" charset="0"/>
              </a:rPr>
              <a:t>Спасское-Лутовиново</a:t>
            </a:r>
            <a:r>
              <a:rPr lang="ru-RU" sz="2700" dirty="0">
                <a:latin typeface="Georgia" pitchFamily="18" charset="0"/>
              </a:rPr>
              <a:t> (</a:t>
            </a:r>
            <a:r>
              <a:rPr lang="ru-RU" sz="2700" dirty="0" err="1">
                <a:latin typeface="Georgia" pitchFamily="18" charset="0"/>
              </a:rPr>
              <a:t>Мценский</a:t>
            </a:r>
            <a:r>
              <a:rPr lang="ru-RU" sz="2700" dirty="0">
                <a:latin typeface="Georgia" pitchFamily="18" charset="0"/>
              </a:rPr>
              <a:t> уезд Орловской губернии) прошли детские годы будущего писателя, рано научившегося тонко чувствовать природу и ненавидеть крепостное право. </a:t>
            </a:r>
          </a:p>
        </p:txBody>
      </p:sp>
      <p:pic>
        <p:nvPicPr>
          <p:cNvPr id="51227" name="Picture 27" descr="Zuev-5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533400"/>
            <a:ext cx="3509963" cy="2173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1" name="Picture 31" descr="Zuev-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276600"/>
            <a:ext cx="2971800" cy="294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5" name="Rectangle 35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57600" y="3429000"/>
            <a:ext cx="5184775" cy="30480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latin typeface="Georgia" pitchFamily="18" charset="0"/>
              </a:rPr>
              <a:t>«Ненависть к крепостному праву уже тогда </a:t>
            </a:r>
            <a:r>
              <a:rPr lang="ru-RU" sz="2400" dirty="0" smtClean="0">
                <a:latin typeface="Georgia" pitchFamily="18" charset="0"/>
              </a:rPr>
              <a:t>жила </a:t>
            </a:r>
            <a:r>
              <a:rPr lang="ru-RU" sz="2400" dirty="0">
                <a:latin typeface="Georgia" pitchFamily="18" charset="0"/>
              </a:rPr>
              <a:t>во мне, она, между прочим, была причиной тому, что я, выросший среди побоев и истязаний, не осквернил руки своей ни одним ударом…»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3" name="Picture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219200"/>
            <a:ext cx="4164012" cy="241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" y="4038600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с церковью напротив, с домом в сорок комнат, бесконечными службами, оранжереями, винными подвалами, кладовыми, конюшнями, со знаменитым парком и фруктовым садом. </a:t>
            </a:r>
            <a:endParaRPr lang="ru-RU" sz="20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524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660033"/>
                </a:solidFill>
                <a:latin typeface="Georgia" pitchFamily="18" charset="0"/>
              </a:rPr>
              <a:t>Родовое имение Тургеневых</a:t>
            </a:r>
          </a:p>
          <a:p>
            <a:pPr algn="ctr"/>
            <a:r>
              <a:rPr lang="ru-RU" sz="2800" b="1" i="1" dirty="0" err="1">
                <a:solidFill>
                  <a:srgbClr val="660033"/>
                </a:solidFill>
                <a:latin typeface="Georgia" pitchFamily="18" charset="0"/>
              </a:rPr>
              <a:t>Спасское-Лутовиново</a:t>
            </a:r>
            <a:endParaRPr lang="ru-RU" sz="2800" b="1" i="1" dirty="0">
              <a:solidFill>
                <a:srgbClr val="660033"/>
              </a:solidFill>
              <a:latin typeface="Georgia" pitchFamily="18" charset="0"/>
            </a:endParaRPr>
          </a:p>
        </p:txBody>
      </p:sp>
      <p:pic>
        <p:nvPicPr>
          <p:cNvPr id="9" name="Picture 9" descr="им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276600"/>
            <a:ext cx="4876800" cy="340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0" y="1143000"/>
            <a:ext cx="434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Село </a:t>
            </a:r>
            <a:r>
              <a:rPr lang="ru-RU" sz="2000" dirty="0" err="1" smtClean="0">
                <a:solidFill>
                  <a:srgbClr val="000000"/>
                </a:solidFill>
                <a:latin typeface="Georgia" pitchFamily="18" charset="0"/>
              </a:rPr>
              <a:t>Спасское-Лутовиново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 находится в нескольких верстах от Мценска, уездного города Орловской губернии. Огромное барское поместье, в березовой роще, с усадьбой в виде подковы,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9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14313"/>
            <a:ext cx="4321175" cy="5508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Усадебный дом И.С. Тургенева. 1881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i="1" dirty="0" smtClean="0">
                <a:latin typeface="Georgia" pitchFamily="18" charset="0"/>
              </a:rPr>
              <a:t>Я.П. Полонский. </a:t>
            </a:r>
          </a:p>
        </p:txBody>
      </p:sp>
      <p:pic>
        <p:nvPicPr>
          <p:cNvPr id="284678" name="Picture 6" descr="сканирование00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838200"/>
            <a:ext cx="4537075" cy="334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4876800" y="228600"/>
            <a:ext cx="3997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Georgia" pitchFamily="18" charset="0"/>
              </a:rPr>
              <a:t>Усадьба расположена недалеко </a:t>
            </a:r>
          </a:p>
          <a:p>
            <a:pPr algn="ctr"/>
            <a:r>
              <a:rPr lang="ru-RU" sz="2000" i="1" dirty="0">
                <a:latin typeface="Georgia" pitchFamily="18" charset="0"/>
              </a:rPr>
              <a:t>от г. Мценска в Орловской губернии.</a:t>
            </a:r>
          </a:p>
        </p:txBody>
      </p:sp>
      <p:pic>
        <p:nvPicPr>
          <p:cNvPr id="284680" name="Picture 8" descr="сканирование004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4300" y="3644900"/>
            <a:ext cx="4968875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304800" y="5410200"/>
            <a:ext cx="3419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dirty="0" err="1" smtClean="0">
                <a:solidFill>
                  <a:srgbClr val="000000"/>
                </a:solidFill>
                <a:latin typeface="Georgia" pitchFamily="18" charset="0"/>
              </a:rPr>
              <a:t>Спасское-Лутовиново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. </a:t>
            </a:r>
            <a:br>
              <a:rPr lang="ru-RU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Поповский пруд. 1881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Georgia" pitchFamily="18" charset="0"/>
              </a:rPr>
              <a:t>Я.П. Полонский.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Georgia" pitchFamily="18" charset="0"/>
              </a:rPr>
            </a:br>
            <a:endParaRPr lang="ru-RU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4953000" y="1752600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</a:rPr>
              <a:t>За домом сад с роскошными 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цветниками, с тёмными тенистыми </a:t>
            </a:r>
            <a:r>
              <a:rPr lang="ru-RU" sz="2000" dirty="0" smtClean="0">
                <a:latin typeface="Georgia" pitchFamily="18" charset="0"/>
              </a:rPr>
              <a:t> аллеями</a:t>
            </a:r>
            <a:endParaRPr lang="ru-RU" sz="2000" dirty="0">
              <a:latin typeface="Georgia" pitchFamily="18" charset="0"/>
            </a:endParaRPr>
          </a:p>
          <a:p>
            <a:pPr algn="ctr"/>
            <a:r>
              <a:rPr lang="ru-RU" sz="2000" dirty="0">
                <a:latin typeface="Georgia" pitchFamily="18" charset="0"/>
              </a:rPr>
              <a:t> спускается к прудам.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4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/>
      <p:bldP spid="284679" grpId="0"/>
      <p:bldP spid="284681" grpId="0"/>
      <p:bldP spid="2846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algn="ctr"/>
            <a:r>
              <a:rPr lang="ru-RU" sz="4800" i="1" dirty="0">
                <a:solidFill>
                  <a:srgbClr val="000000"/>
                </a:solidFill>
                <a:effectLst/>
                <a:latin typeface="Georgia" pitchFamily="18" charset="0"/>
              </a:rPr>
              <a:t>Дворянское гнездо</a:t>
            </a:r>
          </a:p>
        </p:txBody>
      </p:sp>
      <p:pic>
        <p:nvPicPr>
          <p:cNvPr id="10249" name="Picture 9" descr="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66800" y="1295400"/>
            <a:ext cx="2913062" cy="218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0" name="Picture 10" descr="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00600" y="1295400"/>
            <a:ext cx="2913063" cy="218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1" name="Picture 11" descr="s-l_roo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43000" y="3810000"/>
            <a:ext cx="2879725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2" name="Picture 12" descr="Спасско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876800" y="3733800"/>
            <a:ext cx="2879725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1282</Words>
  <Application>Microsoft Office PowerPoint</Application>
  <PresentationFormat>Экран (4:3)</PresentationFormat>
  <Paragraphs>118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Иван   Сергеевич   Тургенев</vt:lpstr>
      <vt:lpstr>Слайд 2</vt:lpstr>
      <vt:lpstr>Родился в богатой дворянской семье</vt:lpstr>
      <vt:lpstr>Слайд 4</vt:lpstr>
      <vt:lpstr>Слайд 5</vt:lpstr>
      <vt:lpstr> В  имении Спасское-Лутовиново (Мценский уезд Орловской губернии) прошли детские годы будущего писателя, рано научившегося тонко чувствовать природу и ненавидеть крепостное право. </vt:lpstr>
      <vt:lpstr>Слайд 7</vt:lpstr>
      <vt:lpstr>Усадебный дом И.С. Тургенева. 1881 Я.П. Полонский. </vt:lpstr>
      <vt:lpstr>Дворянское гнездо</vt:lpstr>
      <vt:lpstr>Слайд 10</vt:lpstr>
      <vt:lpstr>Слайд 11</vt:lpstr>
      <vt:lpstr>Слайд 12</vt:lpstr>
      <vt:lpstr>Слайд 13</vt:lpstr>
      <vt:lpstr>Слайд 14</vt:lpstr>
      <vt:lpstr>Тургеневу не было ещё и 15, когда он стал студентом словесного отделения Московского университета</vt:lpstr>
      <vt:lpstr>Слайд 16</vt:lpstr>
      <vt:lpstr>Слайд 17</vt:lpstr>
      <vt:lpstr>Слайд 18</vt:lpstr>
      <vt:lpstr>И.С. Тургеневу 20 лет; уже написаны и напечатаны первые лирические стихи</vt:lpstr>
      <vt:lpstr>Европа</vt:lpstr>
      <vt:lpstr>Европа</vt:lpstr>
      <vt:lpstr>Петербургский кружок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48</cp:revision>
  <cp:lastPrinted>1601-01-01T00:00:00Z</cp:lastPrinted>
  <dcterms:created xsi:type="dcterms:W3CDTF">1601-01-01T00:00:00Z</dcterms:created>
  <dcterms:modified xsi:type="dcterms:W3CDTF">2013-12-26T17:15:49Z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