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3" r:id="rId4"/>
    <p:sldId id="320" r:id="rId5"/>
    <p:sldId id="335" r:id="rId6"/>
    <p:sldId id="296" r:id="rId7"/>
    <p:sldId id="297" r:id="rId8"/>
    <p:sldId id="298" r:id="rId9"/>
    <p:sldId id="299" r:id="rId10"/>
    <p:sldId id="336" r:id="rId11"/>
    <p:sldId id="331" r:id="rId12"/>
    <p:sldId id="332" r:id="rId13"/>
    <p:sldId id="337" r:id="rId14"/>
    <p:sldId id="300" r:id="rId15"/>
    <p:sldId id="302" r:id="rId16"/>
    <p:sldId id="328" r:id="rId17"/>
    <p:sldId id="329" r:id="rId18"/>
    <p:sldId id="301" r:id="rId19"/>
    <p:sldId id="303" r:id="rId20"/>
    <p:sldId id="304" r:id="rId21"/>
    <p:sldId id="305" r:id="rId22"/>
    <p:sldId id="330" r:id="rId23"/>
    <p:sldId id="323" r:id="rId24"/>
    <p:sldId id="317" r:id="rId25"/>
    <p:sldId id="316" r:id="rId26"/>
    <p:sldId id="324" r:id="rId27"/>
    <p:sldId id="325" r:id="rId28"/>
    <p:sldId id="326" r:id="rId29"/>
    <p:sldId id="327" r:id="rId30"/>
    <p:sldId id="318" r:id="rId31"/>
    <p:sldId id="334" r:id="rId32"/>
    <p:sldId id="33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0" autoAdjust="0"/>
    <p:restoredTop sz="90296" autoAdjust="0"/>
  </p:normalViewPr>
  <p:slideViewPr>
    <p:cSldViewPr>
      <p:cViewPr>
        <p:scale>
          <a:sx n="75" d="100"/>
          <a:sy n="75" d="100"/>
        </p:scale>
        <p:origin x="-1248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3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49EF5-B0B5-4FE3-8EBA-2733989822D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A2019-7B7E-4BB3-84B2-34A04F754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941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A9856-578F-4A39-80A4-876A10DE4EF4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62898-F071-424E-860C-3CEEE98F9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3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62898-F071-424E-860C-3CEEE98F954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77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Хорошая статья про семантические элементы: </a:t>
            </a:r>
            <a:r>
              <a:rPr lang="en-US" dirty="0" smtClean="0"/>
              <a:t>http://www.alistapart.com/articles/semanticsinhtml5/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62898-F071-424E-860C-3CEEE98F954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20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http://ie.microsoft.com/testdrive/HTML5/SemanticNotepad/Default.html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62898-F071-424E-860C-3CEEE98F954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20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62898-F071-424E-860C-3CEEE98F954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41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\ADE.Evangelism\Internet Explorer\HTML5 Camp\WebSite\HTML5Camp Logo 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70" y="5500907"/>
            <a:ext cx="1987936" cy="8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1916832"/>
            <a:ext cx="7772400" cy="2267813"/>
          </a:xfrm>
        </p:spPr>
        <p:txBody>
          <a:bodyPr anchor="b">
            <a:normAutofit/>
          </a:bodyPr>
          <a:lstStyle>
            <a:lvl1pPr>
              <a:defRPr sz="66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3885" y="4214818"/>
            <a:ext cx="6400800" cy="92869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PT Serif" pitchFamily="18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160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299" b="-1429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78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500174"/>
            <a:ext cx="8190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code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A137-9410-48C0-A666-D8C6B9AA635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8B91-FB0B-4A61-A4DB-65AA7652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428596" y="1214422"/>
            <a:ext cx="72000" cy="50720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500034" y="113084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code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0034" y="600076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code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91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: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472" y="2643182"/>
            <a:ext cx="8086724" cy="34290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code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A137-9410-48C0-A666-D8C6B9AA635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8B91-FB0B-4A61-A4DB-65AA7652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428596" y="2428868"/>
            <a:ext cx="71438" cy="38576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500034" y="2321122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code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0034" y="600076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code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063" y="1124745"/>
            <a:ext cx="8143875" cy="108011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2"/>
                </a:solidFill>
                <a:latin typeface="PT Serif" pitchFamily="18" charset="-52"/>
              </a:defRPr>
            </a:lvl1pPr>
          </a:lstStyle>
          <a:p>
            <a:pPr lvl="0"/>
            <a:r>
              <a:rPr lang="en-US" sz="2800" dirty="0" smtClean="0"/>
              <a:t>Click to edit Master text styles</a:t>
            </a:r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30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de: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472" y="3501008"/>
            <a:ext cx="8086724" cy="2571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code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A137-9410-48C0-A666-D8C6B9AA635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8B91-FB0B-4A61-A4DB-65AA7652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419100" y="3253740"/>
            <a:ext cx="80934" cy="3032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500034" y="31409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code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00034" y="600076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dirty="0" smtClean="0">
                <a:solidFill>
                  <a:schemeClr val="accent5"/>
                </a:solidFill>
                <a:latin typeface="Consolas" pitchFamily="49" charset="0"/>
                <a:cs typeface="Consolas" pitchFamily="49" charset="0"/>
              </a:rPr>
              <a:t>code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bg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063" y="1124745"/>
            <a:ext cx="8143875" cy="201622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2"/>
                </a:solidFill>
                <a:latin typeface="PT Serif" pitchFamily="18" charset="-52"/>
              </a:defRPr>
            </a:lvl1pPr>
          </a:lstStyle>
          <a:p>
            <a:pPr lvl="0"/>
            <a:r>
              <a:rPr lang="en-US" sz="2800" dirty="0" smtClean="0"/>
              <a:t>Click to edit Master text styles</a:t>
            </a:r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163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91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063" y="1124745"/>
            <a:ext cx="8143875" cy="115212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PT Serif" pitchFamily="18" charset="-52"/>
              </a:defRPr>
            </a:lvl1pPr>
          </a:lstStyle>
          <a:p>
            <a:pPr lvl="0"/>
            <a:r>
              <a:rPr lang="en-US" sz="2800" dirty="0" smtClean="0"/>
              <a:t>Click to edit Master subtitle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2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2636912"/>
            <a:ext cx="7772400" cy="2519531"/>
          </a:xfr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Section title</a:t>
            </a:r>
            <a:endParaRPr lang="ru-RU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42968" y="5156442"/>
            <a:ext cx="6400800" cy="92869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2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\ADE.Evangelism\Internet Explorer\HTML5 Camp\WebSite\Dem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8956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3501008"/>
            <a:ext cx="6457580" cy="1655435"/>
          </a:xfrm>
        </p:spPr>
        <p:txBody>
          <a:bodyPr anchor="b">
            <a:normAutofit/>
          </a:bodyPr>
          <a:lstStyle>
            <a:lvl1pPr>
              <a:defRPr sz="540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Demo title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42968" y="5156442"/>
            <a:ext cx="6400800" cy="92869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559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7940" y="-2"/>
            <a:ext cx="9153599" cy="68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36004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PT Serif" pitchFamily="18" charset="-5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4941168"/>
            <a:ext cx="3786214" cy="857249"/>
          </a:xfrm>
        </p:spPr>
        <p:txBody>
          <a:bodyPr/>
          <a:lstStyle>
            <a:lvl1pPr marL="0" indent="0" algn="r">
              <a:buNone/>
              <a:defRPr i="0">
                <a:solidFill>
                  <a:schemeClr val="bg2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723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94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474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\ADE.Evangelism\Internet Explorer\HTML5 Camp\WebSite\Questio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26" y="0"/>
            <a:ext cx="9154800" cy="68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7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27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4" r:id="rId5"/>
    <p:sldLayoutId id="2147483665" r:id="rId6"/>
    <p:sldLayoutId id="2147483654" r:id="rId7"/>
    <p:sldLayoutId id="2147483655" r:id="rId8"/>
    <p:sldLayoutId id="2147483666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defTabSz="914400" rtl="0" eaLnBrk="1" latinLnBrk="0" hangingPunct="1">
        <a:spcBef>
          <a:spcPct val="20000"/>
        </a:spcBef>
        <a:buFont typeface="PT Sans" pitchFamily="34" charset="-52"/>
        <a:buChar char="—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spcBef>
          <a:spcPct val="20000"/>
        </a:spcBef>
        <a:buFont typeface="PT Sans" pitchFamily="34" charset="-52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ct val="20000"/>
        </a:spcBef>
        <a:buFont typeface="PT Sans" pitchFamily="34" charset="-52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ct val="20000"/>
        </a:spcBef>
        <a:buFont typeface="PT Sans" pitchFamily="34" charset="-52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190652" cy="473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code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A137-9410-48C0-A666-D8C6B9AA6352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8B91-FB0B-4A61-A4DB-65AA7652E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04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Segoe UI" pitchFamily="34" charset="0"/>
        <a:buNone/>
        <a:defRPr sz="3200" kern="1200">
          <a:solidFill>
            <a:schemeClr val="tx1"/>
          </a:solidFill>
          <a:latin typeface="Consolas" pitchFamily="49" charset="0"/>
          <a:ea typeface="+mn-ea"/>
          <a:cs typeface="Consolas" pitchFamily="49" charset="0"/>
        </a:defRPr>
      </a:lvl1pPr>
      <a:lvl2pPr marL="457200" indent="0" algn="l" defTabSz="914400" rtl="0" eaLnBrk="1" latinLnBrk="0" hangingPunct="1">
        <a:spcBef>
          <a:spcPct val="20000"/>
        </a:spcBef>
        <a:buFont typeface="Segoe UI" pitchFamily="34" charset="0"/>
        <a:buNone/>
        <a:defRPr sz="2800" kern="1200">
          <a:solidFill>
            <a:schemeClr val="tx1"/>
          </a:solidFill>
          <a:latin typeface="Consolas" pitchFamily="49" charset="0"/>
          <a:ea typeface="+mn-ea"/>
          <a:cs typeface="Consolas" pitchFamily="49" charset="0"/>
        </a:defRPr>
      </a:lvl2pPr>
      <a:lvl3pPr marL="914400" indent="0" algn="l" defTabSz="914400" rtl="0" eaLnBrk="1" latinLnBrk="0" hangingPunct="1">
        <a:spcBef>
          <a:spcPct val="20000"/>
        </a:spcBef>
        <a:buFont typeface="Segoe UI" pitchFamily="34" charset="0"/>
        <a:buNone/>
        <a:defRPr sz="2400" kern="1200">
          <a:solidFill>
            <a:schemeClr val="tx1"/>
          </a:solidFill>
          <a:latin typeface="Consolas" pitchFamily="49" charset="0"/>
          <a:ea typeface="+mn-ea"/>
          <a:cs typeface="Consolas" pitchFamily="49" charset="0"/>
        </a:defRPr>
      </a:lvl3pPr>
      <a:lvl4pPr marL="1371600" indent="0" algn="l" defTabSz="914400" rtl="0" eaLnBrk="1" latinLnBrk="0" hangingPunct="1">
        <a:spcBef>
          <a:spcPct val="20000"/>
        </a:spcBef>
        <a:buFont typeface="Segoe UI" pitchFamily="34" charset="0"/>
        <a:buNone/>
        <a:defRPr sz="2000" kern="1200">
          <a:solidFill>
            <a:schemeClr val="tx1"/>
          </a:solidFill>
          <a:latin typeface="Consolas" pitchFamily="49" charset="0"/>
          <a:ea typeface="+mn-ea"/>
          <a:cs typeface="Consolas" pitchFamily="49" charset="0"/>
        </a:defRPr>
      </a:lvl4pPr>
      <a:lvl5pPr marL="1828800" indent="0" algn="l" defTabSz="914400" rtl="0" eaLnBrk="1" latinLnBrk="0" hangingPunct="1">
        <a:spcBef>
          <a:spcPct val="20000"/>
        </a:spcBef>
        <a:buFont typeface="Segoe UI" pitchFamily="34" charset="0"/>
        <a:buNone/>
        <a:defRPr sz="2000" kern="1200">
          <a:solidFill>
            <a:schemeClr val="tx1"/>
          </a:solidFill>
          <a:latin typeface="Consolas" pitchFamily="49" charset="0"/>
          <a:ea typeface="+mn-ea"/>
          <a:cs typeface="Consolas" pitchFamily="49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css3-roadmap/" TargetMode="External"/><Relationship Id="rId2" Type="http://schemas.openxmlformats.org/officeDocument/2006/relationships/hyperlink" Target="http://dev.w3.org/html5/spec/Overview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nihilogic.dk/2009/02/html5-canvas-cheat-sheet.html" TargetMode="External"/><Relationship Id="rId4" Type="http://schemas.openxmlformats.org/officeDocument/2006/relationships/hyperlink" Target="http://www.w3.org/TR/SV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\ADE.Evangelism\Internet Explorer\HTML5 Camp\WebSite\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60" y="-27088"/>
            <a:ext cx="9182450" cy="68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Отмененные элементы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frame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dirty="0" smtClean="0"/>
              <a:t>,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frameset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dirty="0"/>
              <a:t>и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noframe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ru-RU" dirty="0" smtClean="0"/>
              <a:t>Не поддерживаются из-за проблем с удобством использования страницы</a:t>
            </a:r>
          </a:p>
          <a:p>
            <a:r>
              <a:rPr lang="ru-RU" dirty="0" smtClean="0"/>
              <a:t>Рекомендуется использование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iframe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dirty="0" smtClean="0"/>
              <a:t> либо </a:t>
            </a:r>
            <a:r>
              <a:rPr lang="en-US" dirty="0" smtClean="0"/>
              <a:t>Ajax/JS</a:t>
            </a:r>
          </a:p>
        </p:txBody>
      </p:sp>
    </p:spTree>
    <p:extLst>
      <p:ext uri="{BB962C8B-B14F-4D97-AF65-F5344CB8AC3E}">
        <p14:creationId xmlns:p14="http://schemas.microsoft.com/office/powerpoint/2010/main" xmlns="" val="22976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Отмененные атрибуты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shape</a:t>
            </a:r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400" dirty="0" smtClean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coords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longdesc</a:t>
            </a:r>
            <a:r>
              <a:rPr lang="en-US" sz="2400" dirty="0" smtClean="0"/>
              <a:t> </a:t>
            </a:r>
            <a:r>
              <a:rPr lang="ru-RU" sz="2400" dirty="0" smtClean="0"/>
              <a:t>для тегов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iframe</a:t>
            </a:r>
            <a:endParaRPr lang="en-US" sz="24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target</a:t>
            </a:r>
            <a:r>
              <a:rPr lang="en-US" sz="2400" dirty="0" smtClean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link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nohref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area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profile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head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version</a:t>
            </a:r>
            <a:r>
              <a:rPr lang="en-US" sz="2400" dirty="0" smtClean="0"/>
              <a:t> </a:t>
            </a:r>
            <a:r>
              <a:rPr lang="ru-RU" sz="2400" dirty="0" smtClean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html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name</a:t>
            </a:r>
            <a:r>
              <a:rPr lang="en-US" sz="2400" dirty="0" smtClean="0"/>
              <a:t> </a:t>
            </a:r>
            <a:r>
              <a:rPr lang="ru-RU" sz="2400" dirty="0"/>
              <a:t>для тега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sz="2400" dirty="0"/>
              <a:t> (</a:t>
            </a:r>
            <a:r>
              <a:rPr lang="ru-RU" sz="2400" dirty="0"/>
              <a:t>рекомендуется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id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scheme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meta 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archive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classid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codebase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codetype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declare </a:t>
            </a:r>
            <a:r>
              <a:rPr lang="ru-RU" sz="2400" dirty="0"/>
              <a:t>и </a:t>
            </a:r>
            <a:r>
              <a:rPr lang="en-US" sz="2400" dirty="0" err="1"/>
              <a:t>st</a:t>
            </a:r>
            <a:r>
              <a:rPr lang="ru-RU" sz="2400" dirty="0"/>
              <a:t>и</a:t>
            </a:r>
            <a:r>
              <a:rPr lang="en-US" sz="2400" dirty="0"/>
              <a:t>by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object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valuetype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param</a:t>
            </a:r>
            <a:endParaRPr lang="en-US" sz="24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align</a:t>
            </a:r>
            <a:r>
              <a:rPr lang="en-US" sz="2400" dirty="0" smtClean="0"/>
              <a:t> </a:t>
            </a:r>
            <a:r>
              <a:rPr lang="ru-RU" sz="2400" dirty="0"/>
              <a:t>для тегов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caption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iframe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img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object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legend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div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h1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h2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h3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h4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h5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h6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col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colgroup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tbody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tfoot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thead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tr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66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Отмененные атрибуты —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alink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link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text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vlink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body </a:t>
            </a:r>
            <a:endParaRPr lang="en-US" sz="24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background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body 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bgcolor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tr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body 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border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table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object 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cellpadding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cellspacing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table 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char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charoff</a:t>
            </a:r>
            <a:r>
              <a:rPr lang="en-US" sz="2400" dirty="0"/>
              <a:t> </a:t>
            </a:r>
            <a:r>
              <a:rPr lang="ru-RU" sz="2400" dirty="0"/>
              <a:t>для тегов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col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colgroup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tbody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tfoot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thead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tr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clear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br</a:t>
            </a:r>
            <a:endParaRPr lang="en-US" sz="24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compact</a:t>
            </a:r>
            <a:r>
              <a:rPr lang="en-US" sz="2400" dirty="0"/>
              <a:t> </a:t>
            </a:r>
            <a:r>
              <a:rPr lang="ru-RU" sz="2400" dirty="0"/>
              <a:t>для тегов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dl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menu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ol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ul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frame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table </a:t>
            </a:r>
          </a:p>
          <a:p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frameborder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iframe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height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</a:t>
            </a:r>
            <a:endParaRPr lang="ru-RU" sz="24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axis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abbr</a:t>
            </a:r>
            <a:r>
              <a:rPr lang="en-US" sz="2400" dirty="0"/>
              <a:t> </a:t>
            </a:r>
            <a:r>
              <a:rPr lang="ru-RU" sz="2400" dirty="0"/>
              <a:t>для тегов </a:t>
            </a:r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th</a:t>
            </a:r>
            <a:endParaRPr lang="en-US" sz="24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scope</a:t>
            </a:r>
            <a:r>
              <a:rPr lang="en-US" sz="2400" dirty="0"/>
              <a:t> </a:t>
            </a:r>
            <a:r>
              <a:rPr lang="ru-RU" sz="2400" dirty="0"/>
              <a:t>для тега </a:t>
            </a:r>
            <a:r>
              <a:rPr lang="en-US" sz="24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td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802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Новая жизнь старых элементов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ol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устаревший </a:t>
            </a:r>
            <a:r>
              <a:rPr lang="en-US" sz="2800" dirty="0" smtClean="0"/>
              <a:t>HTML4,</a:t>
            </a:r>
            <a:r>
              <a:rPr lang="ru-RU" sz="2800" dirty="0" smtClean="0"/>
              <a:t> вернулся в </a:t>
            </a:r>
            <a:r>
              <a:rPr lang="en-US" sz="2800" dirty="0" smtClean="0"/>
              <a:t>HTML5</a:t>
            </a:r>
            <a:endParaRPr lang="ru-RU" sz="2800" dirty="0" smtClean="0"/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dl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испольование для имен</a:t>
            </a:r>
            <a:r>
              <a:rPr lang="en-US" sz="2800" dirty="0" smtClean="0"/>
              <a:t>/</a:t>
            </a:r>
            <a:r>
              <a:rPr lang="ru-RU" sz="2800" dirty="0" smtClean="0"/>
              <a:t>значений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cite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указание на название статьи</a:t>
            </a:r>
            <a:r>
              <a:rPr lang="en-US" sz="2800" dirty="0" smtClean="0"/>
              <a:t>/</a:t>
            </a:r>
            <a:r>
              <a:rPr lang="ru-RU" sz="2800" dirty="0" smtClean="0"/>
              <a:t>книги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address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контактная информация автора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em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выделение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 smtClean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«интонация» текста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strong</a:t>
            </a:r>
            <a:r>
              <a:rPr lang="en-US" sz="3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указание на важность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изменение стиля, без важности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5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hr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разбиение текста на уровне параграфа</a:t>
            </a:r>
          </a:p>
          <a:p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5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small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мелкий шрифт (например, </a:t>
            </a:r>
            <a:r>
              <a:rPr lang="en-US" sz="2800" dirty="0" smtClean="0"/>
              <a:t>copyright</a:t>
            </a:r>
            <a:r>
              <a:rPr lang="ru-RU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3164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элементы форм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Строгая типизация и </a:t>
            </a:r>
            <a:r>
              <a:rPr lang="ru-RU" sz="3800" dirty="0" err="1" smtClean="0"/>
              <a:t>валидация</a:t>
            </a:r>
            <a:r>
              <a:rPr lang="ru-RU" sz="3800" dirty="0" smtClean="0"/>
              <a:t> ввода</a:t>
            </a:r>
          </a:p>
          <a:p>
            <a:r>
              <a:rPr lang="ru-RU" sz="3800" dirty="0" smtClean="0"/>
              <a:t>Спецификация не описывает изображение</a:t>
            </a: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=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range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min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0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50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0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 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results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10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search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 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text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placeholder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Search inside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 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color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number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 smtClean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email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r>
              <a:rPr lang="ru-RU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 err="1" smtClean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url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 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 err="1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tel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endParaRPr lang="ru-RU" sz="3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 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date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r>
              <a:rPr lang="ru-RU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 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time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  <a:r>
              <a:rPr lang="en-US" sz="3800" b="1" dirty="0" smtClean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endParaRPr lang="ru-RU" sz="3800" b="1" dirty="0">
              <a:blipFill dpi="0" rotWithShape="1">
                <a:blip r:embed="rId2"/>
                <a:srcRect/>
                <a:tile tx="-711200" ty="-76200" sx="100000" sy="100000" flip="none" algn="tl"/>
              </a:blipFill>
              <a:latin typeface="+mj-lt"/>
              <a:ea typeface="+mj-ea"/>
              <a:cs typeface="+mj-cs"/>
            </a:endParaRPr>
          </a:p>
          <a:p>
            <a:pPr marL="342900" lvl="1" indent="0">
              <a:buNone/>
            </a:pP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 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month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 &lt;</a:t>
            </a:r>
            <a:r>
              <a:rPr lang="en-US" sz="3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input type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='</a:t>
            </a:r>
            <a:r>
              <a:rPr lang="en-US" sz="3800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week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3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3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/&gt;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48694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Новые семантические элементы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article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</a:t>
            </a:r>
            <a:r>
              <a:rPr lang="ru-RU" sz="2600" dirty="0"/>
              <a:t>самостоятельный блок </a:t>
            </a:r>
            <a:r>
              <a:rPr lang="ru-RU" sz="2600" dirty="0" smtClean="0"/>
              <a:t>контента</a:t>
            </a:r>
            <a:endParaRPr lang="ru-RU" sz="2600" b="1" dirty="0" smtClean="0">
              <a:blipFill dpi="0" rotWithShape="1">
                <a:blip r:embed="rId3"/>
                <a:srcRect/>
                <a:tile tx="-711200" ty="-76200" sx="100000" sy="100000" flip="none" algn="tl"/>
              </a:blipFill>
            </a:endParaRPr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section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</a:t>
            </a:r>
            <a:r>
              <a:rPr lang="ru-RU" sz="2600" dirty="0"/>
              <a:t>группировка </a:t>
            </a:r>
            <a:r>
              <a:rPr lang="ru-RU" sz="2600" dirty="0" smtClean="0"/>
              <a:t>контента</a:t>
            </a:r>
            <a:endParaRPr lang="ru-RU" sz="2600" b="1" dirty="0" smtClean="0">
              <a:blipFill dpi="0" rotWithShape="1">
                <a:blip r:embed="rId3"/>
                <a:srcRect/>
                <a:tile tx="-711200" ty="-76200" sx="100000" sy="100000" flip="none" algn="tl"/>
              </a:blipFill>
            </a:endParaRPr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nav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</a:t>
            </a:r>
            <a:r>
              <a:rPr lang="ru-RU" sz="2600" dirty="0"/>
              <a:t>элементы навигации</a:t>
            </a:r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aside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</a:t>
            </a:r>
            <a:r>
              <a:rPr lang="en-US" sz="2600" dirty="0" smtClean="0"/>
              <a:t>   </a:t>
            </a:r>
            <a:r>
              <a:rPr lang="ru-RU" sz="2600" dirty="0" smtClean="0"/>
              <a:t>врезка</a:t>
            </a:r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hgroup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 smtClean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группирует заголовки 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hX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sz="26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header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</a:t>
            </a:r>
            <a:r>
              <a:rPr lang="ru-RU" sz="2600" dirty="0"/>
              <a:t>заголовок </a:t>
            </a:r>
            <a:r>
              <a:rPr lang="ru-RU" sz="2600" dirty="0" smtClean="0"/>
              <a:t>страницы</a:t>
            </a:r>
            <a:endParaRPr lang="ru-RU" sz="2600" dirty="0"/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footer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</a:t>
            </a:r>
            <a:r>
              <a:rPr lang="ru-RU" sz="2600" dirty="0"/>
              <a:t>«подвал» </a:t>
            </a:r>
            <a:r>
              <a:rPr lang="ru-RU" sz="2600" dirty="0" smtClean="0"/>
              <a:t>страницы</a:t>
            </a:r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figure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en-US" sz="2600" dirty="0" smtClean="0"/>
              <a:t>— </a:t>
            </a:r>
            <a:r>
              <a:rPr lang="ru-RU" sz="2600" dirty="0" smtClean="0"/>
              <a:t>иллюстрация, диаграмма, изображение (выделенная область)</a:t>
            </a:r>
            <a:endParaRPr lang="en-US" sz="2600" dirty="0" smtClean="0"/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figcaption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dirty="0" smtClean="0"/>
              <a:t> — подпись к иллюстрации</a:t>
            </a:r>
            <a:endParaRPr lang="en-US" sz="2600" dirty="0" smtClean="0"/>
          </a:p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6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mark</a:t>
            </a: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6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600" dirty="0" smtClean="0"/>
              <a:t>— выделение текста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162387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Семантические элементы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IE9 </a:t>
            </a:r>
            <a:r>
              <a:rPr lang="en-US" dirty="0" err="1" smtClean="0"/>
              <a:t>Testdrive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20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контентные элементы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audio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 smtClean="0">
                <a:blipFill dpi="0" rotWithShape="1">
                  <a:blip r:embed="rId3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—аудио без плагинов</a:t>
            </a:r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video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 smtClean="0"/>
              <a:t>видео без плагинов </a:t>
            </a:r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svg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 smtClean="0">
                <a:blipFill dpi="0" rotWithShape="1">
                  <a:blip r:embed="rId3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векторные изображения в </a:t>
            </a:r>
            <a:r>
              <a:rPr lang="en-US" sz="2800" dirty="0" smtClean="0"/>
              <a:t>XML</a:t>
            </a:r>
            <a:endParaRPr lang="ru-RU" sz="2800" dirty="0" smtClean="0"/>
          </a:p>
          <a:p>
            <a:pPr lvl="1"/>
            <a:r>
              <a:rPr lang="en-US" dirty="0" smtClean="0"/>
              <a:t> </a:t>
            </a:r>
            <a:r>
              <a:rPr lang="ru-RU" dirty="0" smtClean="0"/>
              <a:t>Отдельный стандарт, в </a:t>
            </a:r>
            <a:r>
              <a:rPr lang="en-US" dirty="0" smtClean="0"/>
              <a:t>HTML5 </a:t>
            </a:r>
            <a:r>
              <a:rPr lang="ru-RU" dirty="0" smtClean="0"/>
              <a:t>включен тег</a:t>
            </a:r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math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b="1" dirty="0" smtClean="0">
                <a:blipFill dpi="0" rotWithShape="1">
                  <a:blip r:embed="rId3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математические формулы в формате </a:t>
            </a:r>
            <a:r>
              <a:rPr lang="en-US" sz="2800" dirty="0" err="1"/>
              <a:t>MathML</a:t>
            </a:r>
            <a:endParaRPr lang="en-US" sz="2800" dirty="0"/>
          </a:p>
          <a:p>
            <a:pPr lvl="1"/>
            <a:r>
              <a:rPr lang="en-US" dirty="0" smtClean="0"/>
              <a:t> </a:t>
            </a:r>
            <a:r>
              <a:rPr lang="ru-RU" dirty="0" smtClean="0"/>
              <a:t>Отдельный стандарт, в </a:t>
            </a:r>
            <a:r>
              <a:rPr lang="en-US" dirty="0" smtClean="0"/>
              <a:t>HTML5 </a:t>
            </a:r>
            <a:r>
              <a:rPr lang="ru-RU" dirty="0" smtClean="0"/>
              <a:t>включен тег</a:t>
            </a:r>
            <a:endParaRPr lang="en-US" dirty="0" smtClean="0"/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canvas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b="1" dirty="0">
                <a:blipFill dpi="0" rotWithShape="1">
                  <a:blip r:embed="rId3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 smtClean="0"/>
              <a:t>поверхность «для рисования»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1014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Элементы 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n-ea"/>
                <a:cs typeface="Consolas" pitchFamily="49" charset="0"/>
              </a:rPr>
              <a:t>Audio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n-ea"/>
                <a:cs typeface="Consolas" pitchFamily="49" charset="0"/>
              </a:rPr>
              <a:t>Video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требуются плагины</a:t>
            </a:r>
          </a:p>
          <a:p>
            <a:r>
              <a:rPr lang="ru-RU" dirty="0" smtClean="0"/>
              <a:t>Управление </a:t>
            </a:r>
            <a:r>
              <a:rPr lang="en-US" dirty="0" smtClean="0"/>
              <a:t>JavaScript</a:t>
            </a:r>
          </a:p>
          <a:p>
            <a:r>
              <a:rPr lang="ru-RU" dirty="0" smtClean="0"/>
              <a:t>Простое добавление тегов на страницу</a:t>
            </a:r>
          </a:p>
          <a:p>
            <a:r>
              <a:rPr lang="ru-RU" dirty="0" smtClean="0"/>
              <a:t>Нет </a:t>
            </a:r>
            <a:r>
              <a:rPr lang="en-US" dirty="0" smtClean="0"/>
              <a:t>DRM</a:t>
            </a:r>
          </a:p>
          <a:p>
            <a:r>
              <a:rPr lang="ru-RU" dirty="0" smtClean="0"/>
              <a:t>Нет простых средств управления загрузкой канала (привет, </a:t>
            </a:r>
            <a:r>
              <a:rPr lang="en-US" dirty="0" smtClean="0"/>
              <a:t>Silverlight!)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302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4" t="32392" r="19576" b="56"/>
          <a:stretch/>
        </p:blipFill>
        <p:spPr bwMode="auto">
          <a:xfrm>
            <a:off x="2865474" y="1447800"/>
            <a:ext cx="3413053" cy="1080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45"/>
          <a:stretch/>
        </p:blipFill>
        <p:spPr bwMode="auto">
          <a:xfrm>
            <a:off x="689641" y="2870791"/>
            <a:ext cx="7764719" cy="2920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5624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5400" dirty="0" smtClean="0"/>
              <a:t>Погружение в </a:t>
            </a:r>
            <a:r>
              <a:rPr lang="en-US" sz="5400" dirty="0"/>
              <a:t>HTML5</a:t>
            </a:r>
            <a:endParaRPr lang="ru-RU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Гайдар Магдануров</a:t>
            </a:r>
          </a:p>
          <a:p>
            <a:r>
              <a:rPr lang="en-US" i="1" dirty="0" smtClean="0"/>
              <a:t>Microsoft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03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762000"/>
            <a:ext cx="4648200" cy="311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219" y="4114800"/>
            <a:ext cx="7453563" cy="561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800600"/>
            <a:ext cx="5524500" cy="136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39649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Поддерживаемые кодеки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стандарте не прописаны</a:t>
            </a:r>
          </a:p>
          <a:p>
            <a:r>
              <a:rPr lang="ru-RU" dirty="0" smtClean="0"/>
              <a:t>Зависит от браузеров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3207483"/>
              </p:ext>
            </p:extLst>
          </p:nvPr>
        </p:nvGraphicFramePr>
        <p:xfrm>
          <a:off x="395536" y="2636912"/>
          <a:ext cx="8208913" cy="395265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052021"/>
                <a:gridCol w="2052021"/>
                <a:gridCol w="2052021"/>
                <a:gridCol w="2052850"/>
              </a:tblGrid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H264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VP8 (WebM)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Ogg Theora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IE9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зависит…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FF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плагин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smtClean="0">
                          <a:effectLst/>
                        </a:rPr>
                        <a:t>MSFT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40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Opera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Safari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+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ru-RU" sz="1600" dirty="0" smtClean="0">
                          <a:effectLst/>
                        </a:rPr>
                        <a:t>плагин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GOOG)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0212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Chrome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+/-</a:t>
                      </a:r>
                      <a:br>
                        <a:rPr lang="en-US" sz="20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(GOOG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</a:rPr>
                        <a:t>отказался, плагин </a:t>
                      </a:r>
                      <a:r>
                        <a:rPr lang="en-US" sz="1600" baseline="0" dirty="0" smtClean="0">
                          <a:effectLst/>
                        </a:rPr>
                        <a:t>MSFT)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</a:t>
                      </a:r>
                      <a:endParaRPr lang="en-US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9582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Audio </a:t>
            </a:r>
            <a:r>
              <a:rPr lang="ru-RU" dirty="0" smtClean="0"/>
              <a:t>и </a:t>
            </a:r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Channel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271937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8067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SVG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24025"/>
            <a:ext cx="4905375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433" y="914400"/>
            <a:ext cx="3523129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5834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43000"/>
            <a:ext cx="3924300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218" y="4191000"/>
            <a:ext cx="68103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9218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SVG </a:t>
            </a:r>
            <a:r>
              <a:rPr lang="ru-RU" dirty="0" smtClean="0"/>
              <a:t>и </a:t>
            </a:r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IE9 </a:t>
            </a:r>
            <a:r>
              <a:rPr lang="en-US" dirty="0" err="1" smtClean="0"/>
              <a:t>Testdrive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7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Инструменты разработки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4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 разработки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Studio 2010 Service Pack 1</a:t>
            </a:r>
          </a:p>
          <a:p>
            <a:r>
              <a:rPr lang="en-US" dirty="0" smtClean="0"/>
              <a:t>Visual Studio HTML &amp; SVG Extensions</a:t>
            </a:r>
          </a:p>
          <a:p>
            <a:r>
              <a:rPr lang="en-US" dirty="0" smtClean="0"/>
              <a:t>Internet Explorer 9 Developer Tools</a:t>
            </a:r>
          </a:p>
          <a:p>
            <a:r>
              <a:rPr lang="en-US" dirty="0" smtClean="0"/>
              <a:t>Modernizer</a:t>
            </a:r>
          </a:p>
          <a:p>
            <a:r>
              <a:rPr lang="en-US" dirty="0" smtClean="0"/>
              <a:t>HTML5 Boilerplate</a:t>
            </a:r>
          </a:p>
          <a:p>
            <a:r>
              <a:rPr lang="en-US" dirty="0" smtClean="0"/>
              <a:t>ai2Canvas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49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разработки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Всего понемногу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66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Узнать больше…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Спецификация </a:t>
            </a:r>
            <a:r>
              <a:rPr lang="en-US" sz="2800" dirty="0" smtClean="0"/>
              <a:t>HTML 5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dev.w3.org/html5/spec/Overview.html</a:t>
            </a:r>
            <a:endParaRPr lang="en-US" sz="2400" dirty="0" smtClean="0"/>
          </a:p>
          <a:p>
            <a:r>
              <a:rPr lang="ru-RU" sz="2800" dirty="0" smtClean="0"/>
              <a:t>Спецификация </a:t>
            </a:r>
            <a:r>
              <a:rPr lang="en-US" sz="2800" dirty="0" smtClean="0"/>
              <a:t>CSS 3</a:t>
            </a:r>
          </a:p>
          <a:p>
            <a:pPr lvl="1"/>
            <a:r>
              <a:rPr lang="en-US" sz="2400" dirty="0">
                <a:hlinkClick r:id="rId3"/>
              </a:rPr>
              <a:t>http://www.w3.org/TR/css3-roadmap</a:t>
            </a:r>
            <a:r>
              <a:rPr lang="en-US" sz="2400" dirty="0" smtClean="0">
                <a:hlinkClick r:id="rId3"/>
              </a:rPr>
              <a:t>/</a:t>
            </a:r>
            <a:endParaRPr lang="ru-RU" sz="2400" dirty="0" smtClean="0"/>
          </a:p>
          <a:p>
            <a:r>
              <a:rPr lang="ru-RU" sz="3200" dirty="0" smtClean="0"/>
              <a:t>Спецификация </a:t>
            </a:r>
            <a:r>
              <a:rPr lang="en-US" sz="3200" dirty="0" smtClean="0"/>
              <a:t>SVG</a:t>
            </a:r>
          </a:p>
          <a:p>
            <a:pPr lvl="1"/>
            <a:r>
              <a:rPr lang="en-US" sz="2400" dirty="0">
                <a:hlinkClick r:id="rId4"/>
              </a:rPr>
              <a:t>http://www.w3.org/TR/SVG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ru-RU" sz="2800" dirty="0" smtClean="0"/>
              <a:t>«Шпаргалка» про </a:t>
            </a:r>
            <a:r>
              <a:rPr lang="en-US" sz="2800" dirty="0" smtClean="0"/>
              <a:t>Canvas</a:t>
            </a:r>
          </a:p>
          <a:p>
            <a:pPr lvl="1"/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blog.nihilogic.dk/2009/02/html5-canvas-cheat-sheet.html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85551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588" y="5085184"/>
            <a:ext cx="26243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HTML5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– </a:t>
            </a:r>
            <a:r>
              <a:rPr lang="ru-RU" sz="4400" dirty="0">
                <a:solidFill>
                  <a:schemeClr val="bg1"/>
                </a:solidFill>
              </a:rPr>
              <a:t>что это?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989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esktop\HTML5 Camp\Backgroun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85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Говорят </a:t>
            </a:r>
            <a:r>
              <a:rPr lang="ru-RU" dirty="0" smtClean="0"/>
              <a:t>«</a:t>
            </a:r>
            <a:r>
              <a:rPr lang="en-US" dirty="0" smtClean="0"/>
              <a:t>HTML5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— подразумевают…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/>
          <a:lstStyle/>
          <a:p>
            <a:r>
              <a:rPr lang="en-US" dirty="0" smtClean="0"/>
              <a:t>HTML5</a:t>
            </a:r>
          </a:p>
          <a:p>
            <a:r>
              <a:rPr lang="en-US" dirty="0" smtClean="0"/>
              <a:t>CSS3</a:t>
            </a:r>
          </a:p>
          <a:p>
            <a:r>
              <a:rPr lang="en-US" dirty="0" smtClean="0"/>
              <a:t>SVG</a:t>
            </a:r>
          </a:p>
          <a:p>
            <a:r>
              <a:rPr lang="en-US" dirty="0" smtClean="0"/>
              <a:t>ECMAScript5</a:t>
            </a:r>
          </a:p>
          <a:p>
            <a:r>
              <a:rPr lang="en-US" dirty="0" smtClean="0"/>
              <a:t>JavaScript APIs</a:t>
            </a:r>
            <a:endParaRPr lang="ru-RU" dirty="0" smtClean="0"/>
          </a:p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70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37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документа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Упрощенный </a:t>
            </a:r>
            <a:r>
              <a:rPr lang="en-US" dirty="0" smtClean="0"/>
              <a:t>DOCTYPE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&lt;!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doctype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 html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</a:p>
          <a:p>
            <a:r>
              <a:rPr lang="ru-RU" dirty="0" smtClean="0"/>
              <a:t>Разрешены перекрывающиеся теги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b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i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Да, так можно, но не нужно!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&lt;/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b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&gt;&lt;/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i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ea typeface="+mj-ea"/>
              <a:cs typeface="Consolas" pitchFamily="49" charset="0"/>
            </a:endParaRPr>
          </a:p>
          <a:p>
            <a:r>
              <a:rPr lang="ru-RU" dirty="0" smtClean="0"/>
              <a:t>Не обязательны кавычки атрибутов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div class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=</a:t>
            </a:r>
            <a:r>
              <a:rPr lang="en-US" dirty="0" err="1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myClass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Можно, но …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&lt;/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div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 </a:t>
            </a:r>
            <a:endParaRPr lang="ru-RU" b="1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ea typeface="+mj-ea"/>
              <a:cs typeface="Consolas" pitchFamily="49" charset="0"/>
            </a:endParaRPr>
          </a:p>
          <a:p>
            <a:r>
              <a:rPr lang="ru-RU" dirty="0" smtClean="0"/>
              <a:t>Атрибуты без значений (</a:t>
            </a:r>
            <a:r>
              <a:rPr lang="en-US" dirty="0" smtClean="0"/>
              <a:t>binary)</a:t>
            </a:r>
            <a:endParaRPr lang="en-US" dirty="0"/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video controls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Наличие присутствия видео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&lt;/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video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&gt;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ea typeface="+mj-ea"/>
                <a:cs typeface="Consolas" pitchFamily="49" charset="0"/>
              </a:rPr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42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документа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обязательны структурные теги…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&lt;!</a:t>
            </a:r>
            <a:r>
              <a:rPr lang="en-US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doctype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 html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meta charset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>
                <a:solidFill>
                  <a:schemeClr val="accent3"/>
                </a:solidFill>
                <a:latin typeface="Consolas" pitchFamily="49" charset="0"/>
                <a:ea typeface="+mj-ea"/>
                <a:cs typeface="Consolas" pitchFamily="49" charset="0"/>
              </a:rPr>
              <a:t>utf-8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Моя Страница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title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ea typeface="+mj-ea"/>
                <a:cs typeface="Consolas" pitchFamily="49" charset="0"/>
              </a:rPr>
              <a:t>Да, это корректный документ, но…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&lt;/</a:t>
            </a:r>
            <a:r>
              <a:rPr lang="en-US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b="1" dirty="0" smtClean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</a:p>
          <a:p>
            <a:endParaRPr lang="en-US" dirty="0" smtClean="0"/>
          </a:p>
          <a:p>
            <a:r>
              <a:rPr lang="ru-RU" dirty="0" smtClean="0"/>
              <a:t>Документ может быть </a:t>
            </a:r>
            <a:r>
              <a:rPr lang="en-US" dirty="0" smtClean="0"/>
              <a:t>XML</a:t>
            </a:r>
            <a:endParaRPr lang="ru-RU" dirty="0" smtClean="0"/>
          </a:p>
          <a:p>
            <a:pPr lvl="1"/>
            <a:r>
              <a:rPr lang="ru-RU" dirty="0" smtClean="0"/>
              <a:t>Формат </a:t>
            </a:r>
            <a:r>
              <a:rPr lang="en-US" dirty="0" smtClean="0"/>
              <a:t>“XHTML5”</a:t>
            </a:r>
            <a:r>
              <a:rPr lang="ru-RU" dirty="0" smtClean="0"/>
              <a:t>, совместимый с </a:t>
            </a:r>
            <a:r>
              <a:rPr lang="en-US" dirty="0" smtClean="0"/>
              <a:t>XHTML1</a:t>
            </a:r>
          </a:p>
          <a:p>
            <a:pPr lvl="1"/>
            <a:r>
              <a:rPr lang="ru-RU" dirty="0" smtClean="0"/>
              <a:t>Документ </a:t>
            </a:r>
            <a:r>
              <a:rPr lang="en-US" dirty="0" smtClean="0"/>
              <a:t>~</a:t>
            </a:r>
            <a:r>
              <a:rPr lang="ru-RU" dirty="0" smtClean="0"/>
              <a:t> </a:t>
            </a:r>
            <a:r>
              <a:rPr lang="ru-RU" dirty="0" err="1" smtClean="0"/>
              <a:t>сериализованный</a:t>
            </a:r>
            <a:r>
              <a:rPr lang="ru-RU" dirty="0" smtClean="0"/>
              <a:t> объект</a:t>
            </a:r>
            <a:endParaRPr lang="ru-RU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6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Устаревшие элементы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applet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/>
              <a:t>следует и</a:t>
            </a:r>
            <a:r>
              <a:rPr lang="ru-RU" sz="2800" dirty="0" smtClean="0"/>
              <a:t>спользовать 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embed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sz="2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acronym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использовать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abbr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bgsound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dirty="0"/>
              <a:t> </a:t>
            </a:r>
            <a:r>
              <a:rPr lang="ru-RU" sz="2800" dirty="0" smtClean="0"/>
              <a:t>— </a:t>
            </a:r>
            <a:r>
              <a:rPr lang="ru-RU" sz="2800" dirty="0"/>
              <a:t>использовать 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audio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использовать 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ul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isindex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использовать 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ru-RU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form</a:t>
            </a:r>
            <a:r>
              <a:rPr lang="ru-RU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/>
              <a:t>и текстовое поле</a:t>
            </a:r>
            <a:endParaRPr lang="en-US" sz="2800" dirty="0"/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big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 smtClean="0">
                <a:blipFill dpi="0" rotWithShape="1">
                  <a:blip r:embed="rId2"/>
                  <a:srcRect/>
                  <a:tile tx="-711200" ty="-76200" sx="100000" sy="100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 smtClean="0"/>
              <a:t>следует использовать </a:t>
            </a:r>
            <a:r>
              <a:rPr lang="en-US" sz="2800" dirty="0" smtClean="0"/>
              <a:t>CSS</a:t>
            </a:r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basefont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 smtClean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/>
              <a:t>следует использовать </a:t>
            </a:r>
            <a:r>
              <a:rPr lang="en-US" sz="2800" dirty="0" smtClean="0"/>
              <a:t>CSS</a:t>
            </a: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580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Устаревшие </a:t>
            </a:r>
            <a:r>
              <a:rPr lang="ru-RU" dirty="0" smtClean="0"/>
              <a:t>элементы</a:t>
            </a:r>
            <a:r>
              <a:rPr lang="en-US" dirty="0" smtClean="0"/>
              <a:t> </a:t>
            </a:r>
            <a:r>
              <a:rPr lang="ru-RU" dirty="0" smtClean="0"/>
              <a:t>— 2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blink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следует использовать </a:t>
            </a:r>
            <a:r>
              <a:rPr lang="en-US" sz="2800" dirty="0"/>
              <a:t>CSS/JS</a:t>
            </a:r>
            <a:endParaRPr lang="ru-RU" sz="2800" dirty="0"/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center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следует использовать </a:t>
            </a:r>
            <a:r>
              <a:rPr lang="en-US" sz="2800" dirty="0"/>
              <a:t>CSS</a:t>
            </a:r>
            <a:endParaRPr lang="ru-RU" sz="2800" dirty="0"/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следует использовать </a:t>
            </a:r>
            <a:r>
              <a:rPr lang="en-US" sz="2800" dirty="0"/>
              <a:t>CSS</a:t>
            </a:r>
            <a:endParaRPr lang="ru-RU" sz="2800" dirty="0"/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marquee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дурацкая затея ранних </a:t>
            </a:r>
            <a:r>
              <a:rPr lang="en-US" sz="2800" dirty="0"/>
              <a:t>IE…</a:t>
            </a:r>
            <a:endParaRPr lang="ru-RU" sz="2800" dirty="0"/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strike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</a:t>
            </a:r>
            <a:r>
              <a:rPr lang="en-US" sz="2800" dirty="0" smtClean="0"/>
              <a:t> </a:t>
            </a:r>
            <a:r>
              <a:rPr lang="ru-RU" sz="2800" dirty="0"/>
              <a:t>вместо этого 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del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ru-RU" sz="2800" dirty="0">
              <a:solidFill>
                <a:schemeClr val="tx2">
                  <a:lumMod val="50000"/>
                  <a:lumOff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следует использовать </a:t>
            </a:r>
            <a:r>
              <a:rPr lang="en-US" sz="2800" dirty="0"/>
              <a:t>CSS</a:t>
            </a:r>
          </a:p>
          <a:p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tt</a:t>
            </a:r>
            <a:r>
              <a:rPr lang="en-US" sz="2800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800" b="1" dirty="0">
                <a:blipFill dpi="0" rotWithShape="1">
                  <a:blip r:embed="rId2"/>
                  <a:srcRect/>
                  <a:tile tx="-711200" ty="-76200" sx="100000" sy="100000" flip="none" algn="tl"/>
                </a:blipFill>
              </a:rPr>
              <a:t> </a:t>
            </a:r>
            <a:r>
              <a:rPr lang="ru-RU" sz="2800" dirty="0" smtClean="0"/>
              <a:t>— </a:t>
            </a:r>
            <a:r>
              <a:rPr lang="ru-RU" sz="2800" dirty="0"/>
              <a:t>следует использовать </a:t>
            </a:r>
            <a:r>
              <a:rPr lang="en-US" sz="2800" dirty="0"/>
              <a:t>CSS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5049817"/>
      </p:ext>
    </p:extLst>
  </p:cSld>
  <p:clrMapOvr>
    <a:masterClrMapping/>
  </p:clrMapOvr>
</p:sld>
</file>

<file path=ppt/theme/theme1.xml><?xml version="1.0" encoding="utf-8"?>
<a:theme xmlns:a="http://schemas.openxmlformats.org/drawingml/2006/main" name="HTML5Camp Template">
  <a:themeElements>
    <a:clrScheme name="HTML5">
      <a:dk1>
        <a:sysClr val="windowText" lastClr="000000"/>
      </a:dk1>
      <a:lt1>
        <a:sysClr val="window" lastClr="FFFFFF"/>
      </a:lt1>
      <a:dk2>
        <a:srgbClr val="2F2F2F"/>
      </a:dk2>
      <a:lt2>
        <a:srgbClr val="BEBEBE"/>
      </a:lt2>
      <a:accent1>
        <a:srgbClr val="E34C26"/>
      </a:accent1>
      <a:accent2>
        <a:srgbClr val="F06529"/>
      </a:accent2>
      <a:accent3>
        <a:srgbClr val="FF880C"/>
      </a:accent3>
      <a:accent4>
        <a:srgbClr val="5CBCE6"/>
      </a:accent4>
      <a:accent5>
        <a:srgbClr val="0092BF"/>
      </a:accent5>
      <a:accent6>
        <a:srgbClr val="2369C4"/>
      </a:accent6>
      <a:hlink>
        <a:srgbClr val="119DDA"/>
      </a:hlink>
      <a:folHlink>
        <a:srgbClr val="394C9A"/>
      </a:folHlink>
    </a:clrScheme>
    <a:fontScheme name="Paratype Sans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">
  <a:themeElements>
    <a:clrScheme name="HTML5">
      <a:dk1>
        <a:sysClr val="windowText" lastClr="000000"/>
      </a:dk1>
      <a:lt1>
        <a:sysClr val="window" lastClr="FFFFFF"/>
      </a:lt1>
      <a:dk2>
        <a:srgbClr val="2F2F2F"/>
      </a:dk2>
      <a:lt2>
        <a:srgbClr val="BEBEBE"/>
      </a:lt2>
      <a:accent1>
        <a:srgbClr val="E34C26"/>
      </a:accent1>
      <a:accent2>
        <a:srgbClr val="F06529"/>
      </a:accent2>
      <a:accent3>
        <a:srgbClr val="FF880C"/>
      </a:accent3>
      <a:accent4>
        <a:srgbClr val="5CBCE6"/>
      </a:accent4>
      <a:accent5>
        <a:srgbClr val="0092BF"/>
      </a:accent5>
      <a:accent6>
        <a:srgbClr val="2369C4"/>
      </a:accent6>
      <a:hlink>
        <a:srgbClr val="119DDA"/>
      </a:hlink>
      <a:folHlink>
        <a:srgbClr val="394C9A"/>
      </a:folHlink>
    </a:clrScheme>
    <a:fontScheme name="Paratype Sans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HTML5Camp Template</Template>
  <TotalTime>0</TotalTime>
  <Words>991</Words>
  <Application>Microsoft Office PowerPoint</Application>
  <PresentationFormat>On-screen Show (4:3)</PresentationFormat>
  <Paragraphs>188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HTML5Camp Template</vt:lpstr>
      <vt:lpstr>Code</vt:lpstr>
      <vt:lpstr>Slide 1</vt:lpstr>
      <vt:lpstr>Погружение в HTML5</vt:lpstr>
      <vt:lpstr>Slide 3</vt:lpstr>
      <vt:lpstr>Говорят «HTML5»  — подразумевают…</vt:lpstr>
      <vt:lpstr>HTML5</vt:lpstr>
      <vt:lpstr>Структура документа</vt:lpstr>
      <vt:lpstr>Структура документа</vt:lpstr>
      <vt:lpstr>Устаревшие элементы</vt:lpstr>
      <vt:lpstr>Устаревшие элементы — 2</vt:lpstr>
      <vt:lpstr>Отмененные элементы</vt:lpstr>
      <vt:lpstr>Отмененные атрибуты</vt:lpstr>
      <vt:lpstr>Отмененные атрибуты — 2</vt:lpstr>
      <vt:lpstr>Новая жизнь старых элементов</vt:lpstr>
      <vt:lpstr>Новые элементы форм</vt:lpstr>
      <vt:lpstr>Новые семантические элементы</vt:lpstr>
      <vt:lpstr>Семантические элементы</vt:lpstr>
      <vt:lpstr>Новые контентные элементы</vt:lpstr>
      <vt:lpstr>Элементы Audio и Video</vt:lpstr>
      <vt:lpstr>Audio</vt:lpstr>
      <vt:lpstr>Video</vt:lpstr>
      <vt:lpstr>Поддерживаемые кодеки</vt:lpstr>
      <vt:lpstr>Audio и Video</vt:lpstr>
      <vt:lpstr>SVG</vt:lpstr>
      <vt:lpstr>Canvas</vt:lpstr>
      <vt:lpstr>SVG и Canvas</vt:lpstr>
      <vt:lpstr>Инструменты разработки</vt:lpstr>
      <vt:lpstr>Инструменты разработки</vt:lpstr>
      <vt:lpstr>Инструменты разработки</vt:lpstr>
      <vt:lpstr>Узнать больше…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2011-02-16T14:46:22Z</dcterms:created>
  <dcterms:modified xsi:type="dcterms:W3CDTF">2016-12-05T11:00:26Z</dcterms:modified>
</cp:coreProperties>
</file>