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97" r:id="rId2"/>
    <p:sldId id="511" r:id="rId3"/>
    <p:sldId id="491" r:id="rId4"/>
    <p:sldId id="493" r:id="rId5"/>
    <p:sldId id="494" r:id="rId6"/>
    <p:sldId id="512" r:id="rId7"/>
    <p:sldId id="514" r:id="rId8"/>
    <p:sldId id="513" r:id="rId9"/>
    <p:sldId id="499" r:id="rId10"/>
    <p:sldId id="501" r:id="rId11"/>
    <p:sldId id="500" r:id="rId12"/>
    <p:sldId id="508" r:id="rId13"/>
    <p:sldId id="509" r:id="rId14"/>
    <p:sldId id="515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b="1" kern="1200">
        <a:solidFill>
          <a:srgbClr val="0033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rgbClr val="0033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rgbClr val="0033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rgbClr val="0033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rgbClr val="0033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b="1" kern="1200">
        <a:solidFill>
          <a:srgbClr val="0033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b="1" kern="1200">
        <a:solidFill>
          <a:srgbClr val="0033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b="1" kern="1200">
        <a:solidFill>
          <a:srgbClr val="0033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b="1" kern="1200">
        <a:solidFill>
          <a:srgbClr val="0033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абинет317" initials="К" lastIdx="1" clrIdx="0">
    <p:extLst>
      <p:ext uri="{19B8F6BF-5375-455C-9EA6-DF929625EA0E}">
        <p15:presenceInfo xmlns:p15="http://schemas.microsoft.com/office/powerpoint/2012/main" userId="Кабинет317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3399"/>
    <a:srgbClr val="FFCCFF"/>
    <a:srgbClr val="FFFFCC"/>
    <a:srgbClr val="660066"/>
    <a:srgbClr val="00FFFF"/>
    <a:srgbClr val="008000"/>
    <a:srgbClr val="0033CC"/>
    <a:srgbClr val="FF0000"/>
    <a:srgbClr val="007C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67" autoAdjust="0"/>
    <p:restoredTop sz="93407" autoAdjust="0"/>
  </p:normalViewPr>
  <p:slideViewPr>
    <p:cSldViewPr>
      <p:cViewPr varScale="1">
        <p:scale>
          <a:sx n="69" d="100"/>
          <a:sy n="69" d="100"/>
        </p:scale>
        <p:origin x="42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fld id="{C520FD06-7049-4533-AB61-6F694AB1136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223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663DB1-1811-4350-858E-0396B8025EDA}" type="slidenum">
              <a:rPr lang="ru-RU"/>
              <a:pPr/>
              <a:t>1</a:t>
            </a:fld>
            <a:endParaRPr lang="ru-RU"/>
          </a:p>
        </p:txBody>
      </p:sp>
      <p:sp>
        <p:nvSpPr>
          <p:cNvPr id="565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172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663DB1-1811-4350-858E-0396B8025EDA}" type="slidenum">
              <a:rPr lang="ru-RU"/>
              <a:pPr/>
              <a:t>2</a:t>
            </a:fld>
            <a:endParaRPr lang="ru-RU"/>
          </a:p>
        </p:txBody>
      </p:sp>
      <p:sp>
        <p:nvSpPr>
          <p:cNvPr id="565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514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22A4E9-9748-4246-A8EF-9A6D920DE7B5}" type="slidenum">
              <a:rPr lang="ru-RU"/>
              <a:pPr/>
              <a:t>3</a:t>
            </a:fld>
            <a:endParaRPr lang="ru-RU"/>
          </a:p>
        </p:txBody>
      </p:sp>
      <p:sp>
        <p:nvSpPr>
          <p:cNvPr id="97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/>
              <a:t>«Геометрия 7-9»  Л.С. Атанасян и др.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925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C74C04-EBCF-407A-AA8C-4DF6A453CF29}" type="slidenum">
              <a:rPr lang="ru-RU"/>
              <a:pPr/>
              <a:t>4</a:t>
            </a:fld>
            <a:endParaRPr lang="ru-RU"/>
          </a:p>
        </p:txBody>
      </p:sp>
      <p:sp>
        <p:nvSpPr>
          <p:cNvPr id="97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499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89FFB2-1A52-4512-B115-95D96907C22C}" type="slidenum">
              <a:rPr lang="ru-RU"/>
              <a:pPr/>
              <a:t>9</a:t>
            </a:fld>
            <a:endParaRPr lang="ru-RU"/>
          </a:p>
        </p:txBody>
      </p:sp>
      <p:sp>
        <p:nvSpPr>
          <p:cNvPr id="98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Гаврилова Н.Ф. «Поурочные разработки по геометрии: 9 класс». – М.: ВАКО, 2007. – 320 с. – (В помощь школьному учителю) 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857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E2E55A-6ED3-4DB0-948C-791462BBCD18}" type="slidenum">
              <a:rPr lang="ru-RU"/>
              <a:pPr/>
              <a:t>10</a:t>
            </a:fld>
            <a:endParaRPr lang="ru-RU"/>
          </a:p>
        </p:txBody>
      </p:sp>
      <p:sp>
        <p:nvSpPr>
          <p:cNvPr id="98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Гаврилова Н.Ф. «Поурочные разработки по геометрии: 9 класс». – М.: ВАКО, 2007. – 320 с. – (В помощь школьному учителю) 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0124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6EB007-8FA4-49AC-9B5E-88D37FAFD3E4}" type="slidenum">
              <a:rPr lang="ru-RU"/>
              <a:pPr/>
              <a:t>11</a:t>
            </a:fld>
            <a:endParaRPr lang="ru-RU"/>
          </a:p>
        </p:txBody>
      </p:sp>
      <p:sp>
        <p:nvSpPr>
          <p:cNvPr id="98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Гаврилова Н.Ф. «Поурочные разработки по геометрии: 9 класс». – М.: ВАКО, 2007. – 320 с. – (В помощь школьному учителю) 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7413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EA47C5-4B68-4018-982C-C649E1F2644F}" type="slidenum">
              <a:rPr lang="ru-RU"/>
              <a:pPr/>
              <a:t>12</a:t>
            </a:fld>
            <a:endParaRPr lang="ru-RU"/>
          </a:p>
        </p:txBody>
      </p:sp>
      <p:sp>
        <p:nvSpPr>
          <p:cNvPr id="100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Гаврилова Н.Ф. «Поурочные разработки по геометрии: 9 класс». – М.: ВАКО, 2007. – 320 с. – (В помощь школьному учителю) 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9437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59401B-EBC1-4662-95E4-7200C1D6AEB1}" type="slidenum">
              <a:rPr lang="ru-RU"/>
              <a:pPr/>
              <a:t>13</a:t>
            </a:fld>
            <a:endParaRPr lang="ru-RU"/>
          </a:p>
        </p:txBody>
      </p:sp>
      <p:sp>
        <p:nvSpPr>
          <p:cNvPr id="100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Гаврилова Н.Ф. «Поурочные разработки по геометрии: 9 класс». – М.: ВАКО, 2007. – 320 с. – (В помощь школьному учителю) 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788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063C3-A5DC-438F-B979-40560181E19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06174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580F9-E0EB-43F2-9086-DE22C4411BE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15366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BA64A0-C273-4727-91C0-33A126C5DAB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79659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3A23A-E660-48FB-A471-E10B4BF93CA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46914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4585E-B03F-4A94-A039-146BE6621C7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49665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5FB7F-0FB5-49A9-B719-B8E13BC8982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13855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F6213-C895-412B-8878-C79C4379408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39240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0C998-750E-455F-955F-3FD7F104DBA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51459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1B8108-4F74-4A9C-93A8-95822F9AACA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18206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D1AD6-BEF5-44F2-B9B7-120A1CB68B7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88429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9BDF2-896F-44E5-A8D1-198D3D61475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69302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chemeClr val="bg1"/>
            </a:gs>
            <a:gs pos="100000">
              <a:srgbClr val="CC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effectLst/>
              </a:defRPr>
            </a:lvl1pPr>
          </a:lstStyle>
          <a:p>
            <a:fld id="{975B9029-20BC-4C3B-8494-634893FFACE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9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6" Type="http://schemas.openxmlformats.org/officeDocument/2006/relationships/slide" Target="slide8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5" Type="http://schemas.openxmlformats.org/officeDocument/2006/relationships/image" Target="../media/image20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5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6" Type="http://schemas.openxmlformats.org/officeDocument/2006/relationships/slide" Target="slide8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5" Type="http://schemas.openxmlformats.org/officeDocument/2006/relationships/image" Target="../media/image26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19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31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6" Type="http://schemas.openxmlformats.org/officeDocument/2006/relationships/slide" Target="slide8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5" Type="http://schemas.openxmlformats.org/officeDocument/2006/relationships/image" Target="../media/image32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2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37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6" Type="http://schemas.openxmlformats.org/officeDocument/2006/relationships/slide" Target="slide8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36.wmf"/><Relationship Id="rId5" Type="http://schemas.openxmlformats.org/officeDocument/2006/relationships/image" Target="../media/image33.wmf"/><Relationship Id="rId15" Type="http://schemas.openxmlformats.org/officeDocument/2006/relationships/image" Target="../media/image38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3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jpg"/><Relationship Id="rId5" Type="http://schemas.openxmlformats.org/officeDocument/2006/relationships/image" Target="../media/image1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slide" Target="slide13.xm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4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12.wmf"/><Relationship Id="rId1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564286" name="Object 6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300" name="Формула" r:id="rId5" imgW="114120" imgH="215640" progId="Equation.3">
                  <p:embed/>
                </p:oleObj>
              </mc:Choice>
              <mc:Fallback>
                <p:oleObj name="Формула" r:id="rId5" imgW="114120" imgH="215640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/>
          <p:cNvSpPr/>
          <p:nvPr/>
        </p:nvSpPr>
        <p:spPr>
          <a:xfrm rot="20562274">
            <a:off x="761258" y="2226235"/>
            <a:ext cx="750718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8800" b="1" cap="none" spc="0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Monotype Corsiva" panose="03010101010201010101" pitchFamily="66" charset="0"/>
              </a:rPr>
              <a:t>Теорема синусов</a:t>
            </a:r>
            <a:endParaRPr lang="ru-RU" sz="8800" b="1" cap="none" spc="0" dirty="0">
              <a:ln/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7140" name="Group 4"/>
          <p:cNvGrpSpPr>
            <a:grpSpLocks/>
          </p:cNvGrpSpPr>
          <p:nvPr/>
        </p:nvGrpSpPr>
        <p:grpSpPr bwMode="auto">
          <a:xfrm>
            <a:off x="609600" y="1219200"/>
            <a:ext cx="1144588" cy="1325563"/>
            <a:chOff x="1270" y="1022"/>
            <a:chExt cx="721" cy="835"/>
          </a:xfrm>
        </p:grpSpPr>
        <p:sp>
          <p:nvSpPr>
            <p:cNvPr id="987141" name="Text Box 5"/>
            <p:cNvSpPr txBox="1">
              <a:spLocks noChangeArrowheads="1"/>
            </p:cNvSpPr>
            <p:nvPr/>
          </p:nvSpPr>
          <p:spPr bwMode="auto">
            <a:xfrm>
              <a:off x="1344" y="1022"/>
              <a:ext cx="54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0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AB</a:t>
              </a:r>
              <a:endParaRPr lang="ru-RU" sz="40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987142" name="Freeform 6"/>
            <p:cNvSpPr>
              <a:spLocks/>
            </p:cNvSpPr>
            <p:nvPr/>
          </p:nvSpPr>
          <p:spPr bwMode="auto">
            <a:xfrm>
              <a:off x="1318" y="1440"/>
              <a:ext cx="664" cy="1"/>
            </a:xfrm>
            <a:custGeom>
              <a:avLst/>
              <a:gdLst>
                <a:gd name="T0" fmla="*/ 0 w 664"/>
                <a:gd name="T1" fmla="*/ 0 h 1"/>
                <a:gd name="T2" fmla="*/ 664 w 66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4" h="1">
                  <a:moveTo>
                    <a:pt x="0" y="0"/>
                  </a:moveTo>
                  <a:lnTo>
                    <a:pt x="664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987143" name="Text Box 7"/>
            <p:cNvSpPr txBox="1">
              <a:spLocks noChangeArrowheads="1"/>
            </p:cNvSpPr>
            <p:nvPr/>
          </p:nvSpPr>
          <p:spPr bwMode="auto">
            <a:xfrm>
              <a:off x="1270" y="1415"/>
              <a:ext cx="721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0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sinC</a:t>
              </a:r>
              <a:endParaRPr lang="ru-RU" sz="40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987144" name="Group 8"/>
          <p:cNvGrpSpPr>
            <a:grpSpLocks/>
          </p:cNvGrpSpPr>
          <p:nvPr/>
        </p:nvGrpSpPr>
        <p:grpSpPr bwMode="auto">
          <a:xfrm>
            <a:off x="1752600" y="1219200"/>
            <a:ext cx="1677988" cy="1325563"/>
            <a:chOff x="1200" y="768"/>
            <a:chExt cx="1057" cy="835"/>
          </a:xfrm>
        </p:grpSpPr>
        <p:grpSp>
          <p:nvGrpSpPr>
            <p:cNvPr id="987145" name="Group 9"/>
            <p:cNvGrpSpPr>
              <a:grpSpLocks/>
            </p:cNvGrpSpPr>
            <p:nvPr/>
          </p:nvGrpSpPr>
          <p:grpSpPr bwMode="auto">
            <a:xfrm>
              <a:off x="1536" y="768"/>
              <a:ext cx="721" cy="835"/>
              <a:chOff x="2326" y="1022"/>
              <a:chExt cx="721" cy="835"/>
            </a:xfrm>
          </p:grpSpPr>
          <p:sp>
            <p:nvSpPr>
              <p:cNvPr id="987146" name="Text Box 10"/>
              <p:cNvSpPr txBox="1">
                <a:spLocks noChangeArrowheads="1"/>
              </p:cNvSpPr>
              <p:nvPr/>
            </p:nvSpPr>
            <p:spPr bwMode="auto">
              <a:xfrm>
                <a:off x="2400" y="1022"/>
                <a:ext cx="542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4000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BC</a:t>
                </a:r>
                <a:endParaRPr lang="ru-RU" sz="40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87147" name="Freeform 11"/>
              <p:cNvSpPr>
                <a:spLocks/>
              </p:cNvSpPr>
              <p:nvPr/>
            </p:nvSpPr>
            <p:spPr bwMode="auto">
              <a:xfrm>
                <a:off x="2374" y="1440"/>
                <a:ext cx="664" cy="1"/>
              </a:xfrm>
              <a:custGeom>
                <a:avLst/>
                <a:gdLst>
                  <a:gd name="T0" fmla="*/ 0 w 664"/>
                  <a:gd name="T1" fmla="*/ 0 h 1"/>
                  <a:gd name="T2" fmla="*/ 664 w 664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64" h="1">
                    <a:moveTo>
                      <a:pt x="0" y="0"/>
                    </a:moveTo>
                    <a:lnTo>
                      <a:pt x="664" y="0"/>
                    </a:ln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987148" name="Text Box 12"/>
              <p:cNvSpPr txBox="1">
                <a:spLocks noChangeArrowheads="1"/>
              </p:cNvSpPr>
              <p:nvPr/>
            </p:nvSpPr>
            <p:spPr bwMode="auto">
              <a:xfrm>
                <a:off x="2326" y="1415"/>
                <a:ext cx="721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4000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sinA</a:t>
                </a:r>
                <a:endParaRPr lang="ru-RU" sz="40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987149" name="Text Box 13"/>
            <p:cNvSpPr txBox="1">
              <a:spLocks noChangeArrowheads="1"/>
            </p:cNvSpPr>
            <p:nvPr/>
          </p:nvSpPr>
          <p:spPr bwMode="auto">
            <a:xfrm>
              <a:off x="1200" y="960"/>
              <a:ext cx="29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0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=</a:t>
              </a:r>
              <a:endParaRPr lang="ru-RU" sz="40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987150" name="Group 14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987151" name="Freeform 1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87152" name="Freeform 1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87153" name="Freeform 1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87154" name="Freeform 1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87155" name="Freeform 1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87156" name="Freeform 2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87157" name="Freeform 2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87158" name="Freeform 2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87160" name="Freeform 24"/>
          <p:cNvSpPr>
            <a:spLocks/>
          </p:cNvSpPr>
          <p:nvPr/>
        </p:nvSpPr>
        <p:spPr bwMode="auto">
          <a:xfrm>
            <a:off x="685800" y="3248025"/>
            <a:ext cx="3178175" cy="2578100"/>
          </a:xfrm>
          <a:custGeom>
            <a:avLst/>
            <a:gdLst>
              <a:gd name="T0" fmla="*/ 0 w 2002"/>
              <a:gd name="T1" fmla="*/ 1622 h 1624"/>
              <a:gd name="T2" fmla="*/ 2002 w 2002"/>
              <a:gd name="T3" fmla="*/ 1624 h 1624"/>
              <a:gd name="T4" fmla="*/ 1322 w 2002"/>
              <a:gd name="T5" fmla="*/ 0 h 1624"/>
              <a:gd name="T6" fmla="*/ 0 w 2002"/>
              <a:gd name="T7" fmla="*/ 1622 h 1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02" h="1624">
                <a:moveTo>
                  <a:pt x="0" y="1622"/>
                </a:moveTo>
                <a:lnTo>
                  <a:pt x="2002" y="1624"/>
                </a:lnTo>
                <a:lnTo>
                  <a:pt x="1322" y="0"/>
                </a:lnTo>
                <a:lnTo>
                  <a:pt x="0" y="1622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00FFFF">
                  <a:alpha val="64999"/>
                </a:srgbClr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87161" name="Text Box 25"/>
          <p:cNvSpPr txBox="1">
            <a:spLocks noChangeArrowheads="1"/>
          </p:cNvSpPr>
          <p:nvPr/>
        </p:nvSpPr>
        <p:spPr bwMode="auto">
          <a:xfrm>
            <a:off x="3733800" y="5715000"/>
            <a:ext cx="4778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</a:t>
            </a:r>
            <a:endParaRPr lang="ru-RU" sz="3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987162" name="Text Box 26"/>
          <p:cNvSpPr txBox="1">
            <a:spLocks noChangeArrowheads="1"/>
          </p:cNvSpPr>
          <p:nvPr/>
        </p:nvSpPr>
        <p:spPr bwMode="auto">
          <a:xfrm>
            <a:off x="304800" y="5638800"/>
            <a:ext cx="4778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endParaRPr lang="ru-RU" sz="3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987163" name="Text Box 27"/>
          <p:cNvSpPr txBox="1">
            <a:spLocks noChangeArrowheads="1"/>
          </p:cNvSpPr>
          <p:nvPr/>
        </p:nvSpPr>
        <p:spPr bwMode="auto">
          <a:xfrm>
            <a:off x="2133600" y="2895600"/>
            <a:ext cx="4556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</a:t>
            </a:r>
            <a:endParaRPr lang="ru-RU" sz="3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987164" name="Text Box 28"/>
          <p:cNvSpPr txBox="1">
            <a:spLocks noChangeArrowheads="1"/>
          </p:cNvSpPr>
          <p:nvPr/>
        </p:nvSpPr>
        <p:spPr bwMode="auto">
          <a:xfrm>
            <a:off x="1189038" y="5181600"/>
            <a:ext cx="7159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60</a:t>
            </a:r>
            <a:r>
              <a:rPr lang="en-US" sz="28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87165" name="Freeform 29"/>
          <p:cNvSpPr>
            <a:spLocks/>
          </p:cNvSpPr>
          <p:nvPr/>
        </p:nvSpPr>
        <p:spPr bwMode="auto">
          <a:xfrm rot="6572199">
            <a:off x="1035050" y="5365750"/>
            <a:ext cx="330200" cy="419100"/>
          </a:xfrm>
          <a:custGeom>
            <a:avLst/>
            <a:gdLst>
              <a:gd name="T0" fmla="*/ 208 w 208"/>
              <a:gd name="T1" fmla="*/ 0 h 264"/>
              <a:gd name="T2" fmla="*/ 48 w 208"/>
              <a:gd name="T3" fmla="*/ 120 h 264"/>
              <a:gd name="T4" fmla="*/ 0 w 208"/>
              <a:gd name="T5" fmla="*/ 264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" h="264">
                <a:moveTo>
                  <a:pt x="208" y="0"/>
                </a:moveTo>
                <a:cubicBezTo>
                  <a:pt x="184" y="20"/>
                  <a:pt x="83" y="76"/>
                  <a:pt x="48" y="120"/>
                </a:cubicBezTo>
                <a:cubicBezTo>
                  <a:pt x="13" y="164"/>
                  <a:pt x="8" y="212"/>
                  <a:pt x="0" y="264"/>
                </a:cubicBezTo>
              </a:path>
            </a:pathLst>
          </a:custGeom>
          <a:noFill/>
          <a:ln w="38100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987169" name="Text Box 33"/>
          <p:cNvSpPr txBox="1">
            <a:spLocks noChangeArrowheads="1"/>
          </p:cNvSpPr>
          <p:nvPr/>
        </p:nvSpPr>
        <p:spPr bwMode="auto">
          <a:xfrm>
            <a:off x="1189038" y="5181600"/>
            <a:ext cx="7159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60</a:t>
            </a:r>
            <a:r>
              <a:rPr lang="en-US" sz="28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87172" name="Rectangle 36"/>
          <p:cNvSpPr>
            <a:spLocks noChangeArrowheads="1"/>
          </p:cNvSpPr>
          <p:nvPr/>
        </p:nvSpPr>
        <p:spPr bwMode="auto">
          <a:xfrm>
            <a:off x="2514600" y="335280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  <a:endParaRPr lang="ru-RU" sz="3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987175" name="Object 39"/>
          <p:cNvGraphicFramePr>
            <a:graphicFrameLocks noChangeAspect="1"/>
          </p:cNvGraphicFramePr>
          <p:nvPr/>
        </p:nvGraphicFramePr>
        <p:xfrm>
          <a:off x="5172075" y="762000"/>
          <a:ext cx="2687638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7295" name="Формула" r:id="rId4" imgW="1028520" imgH="469800" progId="Equation.3">
                  <p:embed/>
                </p:oleObj>
              </mc:Choice>
              <mc:Fallback>
                <p:oleObj name="Формула" r:id="rId4" imgW="1028520" imgH="4698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2075" y="762000"/>
                        <a:ext cx="2687638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7176" name="Object 40"/>
          <p:cNvGraphicFramePr>
            <a:graphicFrameLocks noChangeAspect="1"/>
          </p:cNvGraphicFramePr>
          <p:nvPr/>
        </p:nvGraphicFramePr>
        <p:xfrm>
          <a:off x="4827588" y="2133600"/>
          <a:ext cx="3783012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7296" name="Формула" r:id="rId6" imgW="1447560" imgH="241200" progId="Equation.3">
                  <p:embed/>
                </p:oleObj>
              </mc:Choice>
              <mc:Fallback>
                <p:oleObj name="Формула" r:id="rId6" imgW="1447560" imgH="24120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7588" y="2133600"/>
                        <a:ext cx="3783012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7177" name="Freeform 41"/>
          <p:cNvSpPr>
            <a:spLocks/>
          </p:cNvSpPr>
          <p:nvPr/>
        </p:nvSpPr>
        <p:spPr bwMode="auto">
          <a:xfrm flipV="1">
            <a:off x="5943600" y="1012825"/>
            <a:ext cx="825500" cy="660400"/>
          </a:xfrm>
          <a:custGeom>
            <a:avLst/>
            <a:gdLst>
              <a:gd name="T0" fmla="*/ 0 w 520"/>
              <a:gd name="T1" fmla="*/ 416 h 416"/>
              <a:gd name="T2" fmla="*/ 520 w 520"/>
              <a:gd name="T3" fmla="*/ 0 h 41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20" h="416">
                <a:moveTo>
                  <a:pt x="0" y="416"/>
                </a:moveTo>
                <a:lnTo>
                  <a:pt x="520" y="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987178" name="Freeform 42"/>
          <p:cNvSpPr>
            <a:spLocks/>
          </p:cNvSpPr>
          <p:nvPr/>
        </p:nvSpPr>
        <p:spPr bwMode="auto">
          <a:xfrm flipV="1">
            <a:off x="6057900" y="1012825"/>
            <a:ext cx="800100" cy="698500"/>
          </a:xfrm>
          <a:custGeom>
            <a:avLst/>
            <a:gdLst>
              <a:gd name="T0" fmla="*/ 0 w 456"/>
              <a:gd name="T1" fmla="*/ 0 h 400"/>
              <a:gd name="T2" fmla="*/ 456 w 456"/>
              <a:gd name="T3" fmla="*/ 400 h 4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6" h="400">
                <a:moveTo>
                  <a:pt x="0" y="0"/>
                </a:moveTo>
                <a:lnTo>
                  <a:pt x="456" y="400"/>
                </a:lnTo>
              </a:path>
            </a:pathLst>
          </a:custGeom>
          <a:noFill/>
          <a:ln w="28575" cap="flat" cmpd="sng">
            <a:solidFill>
              <a:srgbClr val="007CD0"/>
            </a:solidFill>
            <a:prstDash val="solid"/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987179" name="Object 43"/>
          <p:cNvGraphicFramePr>
            <a:graphicFrameLocks noChangeAspect="1"/>
          </p:cNvGraphicFramePr>
          <p:nvPr/>
        </p:nvGraphicFramePr>
        <p:xfrm>
          <a:off x="4783138" y="2819400"/>
          <a:ext cx="3217862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7297" name="Формула" r:id="rId8" imgW="1231560" imgH="431640" progId="Equation.3">
                  <p:embed/>
                </p:oleObj>
              </mc:Choice>
              <mc:Fallback>
                <p:oleObj name="Формула" r:id="rId8" imgW="1231560" imgH="43164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3138" y="2819400"/>
                        <a:ext cx="3217862" cy="112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87186" name="Group 50"/>
          <p:cNvGrpSpPr>
            <a:grpSpLocks/>
          </p:cNvGrpSpPr>
          <p:nvPr/>
        </p:nvGrpSpPr>
        <p:grpSpPr bwMode="auto">
          <a:xfrm>
            <a:off x="1295400" y="4129088"/>
            <a:ext cx="457200" cy="519112"/>
            <a:chOff x="501" y="2256"/>
            <a:chExt cx="288" cy="327"/>
          </a:xfrm>
        </p:grpSpPr>
        <p:sp>
          <p:nvSpPr>
            <p:cNvPr id="987184" name="Text Box 48"/>
            <p:cNvSpPr txBox="1">
              <a:spLocks noChangeArrowheads="1"/>
            </p:cNvSpPr>
            <p:nvPr/>
          </p:nvSpPr>
          <p:spPr bwMode="auto">
            <a:xfrm>
              <a:off x="528" y="2256"/>
              <a:ext cx="26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2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  <a:endParaRPr lang="ru-RU" sz="28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987185" name="Freeform 49"/>
            <p:cNvSpPr>
              <a:spLocks/>
            </p:cNvSpPr>
            <p:nvPr/>
          </p:nvSpPr>
          <p:spPr bwMode="auto">
            <a:xfrm>
              <a:off x="501" y="2282"/>
              <a:ext cx="224" cy="229"/>
            </a:xfrm>
            <a:custGeom>
              <a:avLst/>
              <a:gdLst>
                <a:gd name="T0" fmla="*/ 0 w 224"/>
                <a:gd name="T1" fmla="*/ 52 h 229"/>
                <a:gd name="T2" fmla="*/ 27 w 224"/>
                <a:gd name="T3" fmla="*/ 22 h 229"/>
                <a:gd name="T4" fmla="*/ 60 w 224"/>
                <a:gd name="T5" fmla="*/ 229 h 229"/>
                <a:gd name="T6" fmla="*/ 77 w 224"/>
                <a:gd name="T7" fmla="*/ 0 h 229"/>
                <a:gd name="T8" fmla="*/ 224 w 224"/>
                <a:gd name="T9" fmla="*/ 1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4" h="229">
                  <a:moveTo>
                    <a:pt x="0" y="52"/>
                  </a:moveTo>
                  <a:lnTo>
                    <a:pt x="27" y="22"/>
                  </a:lnTo>
                  <a:lnTo>
                    <a:pt x="60" y="229"/>
                  </a:lnTo>
                  <a:lnTo>
                    <a:pt x="77" y="0"/>
                  </a:lnTo>
                  <a:lnTo>
                    <a:pt x="224" y="1"/>
                  </a:lnTo>
                </a:path>
              </a:pathLst>
            </a:custGeom>
            <a:noFill/>
            <a:ln w="19050" cap="flat" cmpd="sng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grpSp>
        <p:nvGrpSpPr>
          <p:cNvPr id="987187" name="Group 51"/>
          <p:cNvGrpSpPr>
            <a:grpSpLocks/>
          </p:cNvGrpSpPr>
          <p:nvPr/>
        </p:nvGrpSpPr>
        <p:grpSpPr bwMode="auto">
          <a:xfrm>
            <a:off x="3352800" y="4129088"/>
            <a:ext cx="457200" cy="519112"/>
            <a:chOff x="501" y="2256"/>
            <a:chExt cx="288" cy="327"/>
          </a:xfrm>
        </p:grpSpPr>
        <p:sp>
          <p:nvSpPr>
            <p:cNvPr id="987188" name="Text Box 52"/>
            <p:cNvSpPr txBox="1">
              <a:spLocks noChangeArrowheads="1"/>
            </p:cNvSpPr>
            <p:nvPr/>
          </p:nvSpPr>
          <p:spPr bwMode="auto">
            <a:xfrm>
              <a:off x="528" y="2256"/>
              <a:ext cx="26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2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</a:t>
              </a:r>
              <a:endParaRPr lang="ru-RU" sz="28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987189" name="Freeform 53"/>
            <p:cNvSpPr>
              <a:spLocks/>
            </p:cNvSpPr>
            <p:nvPr/>
          </p:nvSpPr>
          <p:spPr bwMode="auto">
            <a:xfrm>
              <a:off x="501" y="2282"/>
              <a:ext cx="224" cy="229"/>
            </a:xfrm>
            <a:custGeom>
              <a:avLst/>
              <a:gdLst>
                <a:gd name="T0" fmla="*/ 0 w 224"/>
                <a:gd name="T1" fmla="*/ 52 h 229"/>
                <a:gd name="T2" fmla="*/ 27 w 224"/>
                <a:gd name="T3" fmla="*/ 22 h 229"/>
                <a:gd name="T4" fmla="*/ 60 w 224"/>
                <a:gd name="T5" fmla="*/ 229 h 229"/>
                <a:gd name="T6" fmla="*/ 77 w 224"/>
                <a:gd name="T7" fmla="*/ 0 h 229"/>
                <a:gd name="T8" fmla="*/ 224 w 224"/>
                <a:gd name="T9" fmla="*/ 1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4" h="229">
                  <a:moveTo>
                    <a:pt x="0" y="52"/>
                  </a:moveTo>
                  <a:lnTo>
                    <a:pt x="27" y="22"/>
                  </a:lnTo>
                  <a:lnTo>
                    <a:pt x="60" y="229"/>
                  </a:lnTo>
                  <a:lnTo>
                    <a:pt x="77" y="0"/>
                  </a:lnTo>
                  <a:lnTo>
                    <a:pt x="224" y="1"/>
                  </a:lnTo>
                </a:path>
              </a:pathLst>
            </a:custGeom>
            <a:noFill/>
            <a:ln w="19050" cap="flat" cmpd="sng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grpSp>
        <p:nvGrpSpPr>
          <p:cNvPr id="987190" name="Group 54"/>
          <p:cNvGrpSpPr>
            <a:grpSpLocks/>
          </p:cNvGrpSpPr>
          <p:nvPr/>
        </p:nvGrpSpPr>
        <p:grpSpPr bwMode="auto">
          <a:xfrm>
            <a:off x="3352800" y="4129088"/>
            <a:ext cx="457200" cy="519112"/>
            <a:chOff x="501" y="2256"/>
            <a:chExt cx="288" cy="327"/>
          </a:xfrm>
        </p:grpSpPr>
        <p:sp>
          <p:nvSpPr>
            <p:cNvPr id="987191" name="Text Box 55"/>
            <p:cNvSpPr txBox="1">
              <a:spLocks noChangeArrowheads="1"/>
            </p:cNvSpPr>
            <p:nvPr/>
          </p:nvSpPr>
          <p:spPr bwMode="auto">
            <a:xfrm>
              <a:off x="528" y="2256"/>
              <a:ext cx="26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2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</a:t>
              </a:r>
              <a:endParaRPr lang="ru-RU" sz="28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987192" name="Freeform 56"/>
            <p:cNvSpPr>
              <a:spLocks/>
            </p:cNvSpPr>
            <p:nvPr/>
          </p:nvSpPr>
          <p:spPr bwMode="auto">
            <a:xfrm>
              <a:off x="501" y="2282"/>
              <a:ext cx="224" cy="229"/>
            </a:xfrm>
            <a:custGeom>
              <a:avLst/>
              <a:gdLst>
                <a:gd name="T0" fmla="*/ 0 w 224"/>
                <a:gd name="T1" fmla="*/ 52 h 229"/>
                <a:gd name="T2" fmla="*/ 27 w 224"/>
                <a:gd name="T3" fmla="*/ 22 h 229"/>
                <a:gd name="T4" fmla="*/ 60 w 224"/>
                <a:gd name="T5" fmla="*/ 229 h 229"/>
                <a:gd name="T6" fmla="*/ 77 w 224"/>
                <a:gd name="T7" fmla="*/ 0 h 229"/>
                <a:gd name="T8" fmla="*/ 224 w 224"/>
                <a:gd name="T9" fmla="*/ 1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4" h="229">
                  <a:moveTo>
                    <a:pt x="0" y="52"/>
                  </a:moveTo>
                  <a:lnTo>
                    <a:pt x="27" y="22"/>
                  </a:lnTo>
                  <a:lnTo>
                    <a:pt x="60" y="229"/>
                  </a:lnTo>
                  <a:lnTo>
                    <a:pt x="77" y="0"/>
                  </a:lnTo>
                  <a:lnTo>
                    <a:pt x="224" y="1"/>
                  </a:lnTo>
                </a:path>
              </a:pathLst>
            </a:custGeom>
            <a:noFill/>
            <a:ln w="19050" cap="flat" cmpd="sng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grpSp>
        <p:nvGrpSpPr>
          <p:cNvPr id="987193" name="Group 57"/>
          <p:cNvGrpSpPr>
            <a:grpSpLocks/>
          </p:cNvGrpSpPr>
          <p:nvPr/>
        </p:nvGrpSpPr>
        <p:grpSpPr bwMode="auto">
          <a:xfrm>
            <a:off x="1295400" y="4129088"/>
            <a:ext cx="457200" cy="519112"/>
            <a:chOff x="501" y="2256"/>
            <a:chExt cx="288" cy="327"/>
          </a:xfrm>
        </p:grpSpPr>
        <p:sp>
          <p:nvSpPr>
            <p:cNvPr id="987194" name="Text Box 58"/>
            <p:cNvSpPr txBox="1">
              <a:spLocks noChangeArrowheads="1"/>
            </p:cNvSpPr>
            <p:nvPr/>
          </p:nvSpPr>
          <p:spPr bwMode="auto">
            <a:xfrm>
              <a:off x="528" y="2256"/>
              <a:ext cx="26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2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  <a:endParaRPr lang="ru-RU" sz="28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987195" name="Freeform 59"/>
            <p:cNvSpPr>
              <a:spLocks/>
            </p:cNvSpPr>
            <p:nvPr/>
          </p:nvSpPr>
          <p:spPr bwMode="auto">
            <a:xfrm>
              <a:off x="501" y="2282"/>
              <a:ext cx="224" cy="229"/>
            </a:xfrm>
            <a:custGeom>
              <a:avLst/>
              <a:gdLst>
                <a:gd name="T0" fmla="*/ 0 w 224"/>
                <a:gd name="T1" fmla="*/ 52 h 229"/>
                <a:gd name="T2" fmla="*/ 27 w 224"/>
                <a:gd name="T3" fmla="*/ 22 h 229"/>
                <a:gd name="T4" fmla="*/ 60 w 224"/>
                <a:gd name="T5" fmla="*/ 229 h 229"/>
                <a:gd name="T6" fmla="*/ 77 w 224"/>
                <a:gd name="T7" fmla="*/ 0 h 229"/>
                <a:gd name="T8" fmla="*/ 224 w 224"/>
                <a:gd name="T9" fmla="*/ 1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4" h="229">
                  <a:moveTo>
                    <a:pt x="0" y="52"/>
                  </a:moveTo>
                  <a:lnTo>
                    <a:pt x="27" y="22"/>
                  </a:lnTo>
                  <a:lnTo>
                    <a:pt x="60" y="229"/>
                  </a:lnTo>
                  <a:lnTo>
                    <a:pt x="77" y="0"/>
                  </a:lnTo>
                  <a:lnTo>
                    <a:pt x="224" y="1"/>
                  </a:lnTo>
                </a:path>
              </a:pathLst>
            </a:custGeom>
            <a:noFill/>
            <a:ln w="19050" cap="flat" cmpd="sng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graphicFrame>
        <p:nvGraphicFramePr>
          <p:cNvPr id="987196" name="Object 60"/>
          <p:cNvGraphicFramePr>
            <a:graphicFrameLocks noChangeAspect="1"/>
          </p:cNvGraphicFramePr>
          <p:nvPr/>
        </p:nvGraphicFramePr>
        <p:xfrm>
          <a:off x="4800600" y="3810000"/>
          <a:ext cx="1957388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7298" name="Формула" r:id="rId10" imgW="749160" imgH="431640" progId="Equation.3">
                  <p:embed/>
                </p:oleObj>
              </mc:Choice>
              <mc:Fallback>
                <p:oleObj name="Формула" r:id="rId10" imgW="749160" imgH="43164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810000"/>
                        <a:ext cx="1957388" cy="1128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7197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5325807"/>
              </p:ext>
            </p:extLst>
          </p:nvPr>
        </p:nvGraphicFramePr>
        <p:xfrm>
          <a:off x="4722813" y="4919663"/>
          <a:ext cx="1760537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7299" name="Уравнение" r:id="rId12" imgW="672840" imgH="253800" progId="Equation.3">
                  <p:embed/>
                </p:oleObj>
              </mc:Choice>
              <mc:Fallback>
                <p:oleObj name="Уравнение" r:id="rId12" imgW="672840" imgH="25380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2813" y="4919663"/>
                        <a:ext cx="1760537" cy="66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7200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356520"/>
              </p:ext>
            </p:extLst>
          </p:nvPr>
        </p:nvGraphicFramePr>
        <p:xfrm>
          <a:off x="6646863" y="4986338"/>
          <a:ext cx="2058987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7300" name="Уравнение" r:id="rId14" imgW="787320" imgH="203040" progId="Equation.3">
                  <p:embed/>
                </p:oleObj>
              </mc:Choice>
              <mc:Fallback>
                <p:oleObj name="Уравнение" r:id="rId14" imgW="787320" imgH="203040" progId="Equation.3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6863" y="4986338"/>
                        <a:ext cx="2058987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974667" y="139869"/>
            <a:ext cx="35702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/>
                <a:solidFill>
                  <a:srgbClr val="00B0F0"/>
                </a:solidFill>
                <a:latin typeface="Monotype Corsiva" panose="03010101010201010101" pitchFamily="66" charset="0"/>
              </a:rPr>
              <a:t>Задача № 2</a:t>
            </a:r>
            <a:endParaRPr lang="ru-RU" sz="6000" b="1" cap="none" spc="0" dirty="0">
              <a:ln/>
              <a:solidFill>
                <a:srgbClr val="00B0F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801538" y="5984102"/>
            <a:ext cx="16337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3399"/>
                </a:solidFill>
                <a:latin typeface="Monotype Corsiva" panose="03010101010201010101" pitchFamily="66" charset="0"/>
              </a:rPr>
              <a:t>Таблица</a:t>
            </a:r>
            <a:endParaRPr lang="ru-RU" sz="3200" dirty="0">
              <a:solidFill>
                <a:srgbClr val="FF3399"/>
              </a:solidFill>
              <a:latin typeface="Monotype Corsiva" panose="03010101010201010101" pitchFamily="66" charset="0"/>
            </a:endParaRPr>
          </a:p>
        </p:txBody>
      </p:sp>
      <p:sp>
        <p:nvSpPr>
          <p:cNvPr id="53" name="Управляющая кнопка: настраиваемая 52">
            <a:hlinkClick r:id="rId16" action="ppaction://hlinksldjump" highlightClick="1"/>
          </p:cNvPr>
          <p:cNvSpPr/>
          <p:nvPr/>
        </p:nvSpPr>
        <p:spPr bwMode="auto">
          <a:xfrm>
            <a:off x="4447245" y="6003523"/>
            <a:ext cx="2209800" cy="545931"/>
          </a:xfrm>
          <a:prstGeom prst="actionButtonBlank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smtClean="0">
              <a:ln>
                <a:noFill/>
              </a:ln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Управляющая кнопка: домой 2">
            <a:hlinkClick r:id="" action="ppaction://hlinkshowjump?jump=lastslide" highlightClick="1"/>
          </p:cNvPr>
          <p:cNvSpPr/>
          <p:nvPr/>
        </p:nvSpPr>
        <p:spPr bwMode="auto">
          <a:xfrm>
            <a:off x="7877787" y="6286319"/>
            <a:ext cx="461962" cy="328297"/>
          </a:xfrm>
          <a:prstGeom prst="actionButtonHom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smtClean="0">
              <a:ln>
                <a:noFill/>
              </a:ln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7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87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1.48148E-6 C -0.05972 -0.14444 -0.11944 -0.28889 -0.12499 -0.36666 C -0.13055 -0.44444 -0.08194 -0.45555 -0.03333 -0.46666 " pathEditMode="relative" ptsTypes="aaA">
                                      <p:cBhvr>
                                        <p:cTn id="15" dur="1000" fill="hold"/>
                                        <p:tgtEl>
                                          <p:spTgt spid="987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8148E-6 C 0.00973 -0.15555 0.01945 -0.31111 0.00834 -0.38889 C -0.00277 -0.46666 -0.03472 -0.46666 -0.06666 -0.46666 " pathEditMode="relative" ptsTypes="aaA">
                                      <p:cBhvr>
                                        <p:cTn id="18" dur="1000" fill="hold"/>
                                        <p:tgtEl>
                                          <p:spTgt spid="987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96296E-6 L 0.13924 -0.19144 L 0.19757 -0.40625 " pathEditMode="relative" rAng="0" ptsTypes="AAA">
                                      <p:cBhvr>
                                        <p:cTn id="22" dur="1000" fill="hold"/>
                                        <p:tgtEl>
                                          <p:spTgt spid="987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78" y="-20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8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8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8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8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8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8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8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98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7169" grpId="0"/>
      <p:bldP spid="987177" grpId="0" animBg="1"/>
      <p:bldP spid="98717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123" name="Text Box 35"/>
          <p:cNvSpPr txBox="1">
            <a:spLocks noChangeArrowheads="1"/>
          </p:cNvSpPr>
          <p:nvPr/>
        </p:nvSpPr>
        <p:spPr bwMode="auto">
          <a:xfrm>
            <a:off x="1905000" y="5791200"/>
            <a:ext cx="382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ru-RU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985090" name="Object 2"/>
          <p:cNvGraphicFramePr>
            <a:graphicFrameLocks noChangeAspect="1"/>
          </p:cNvGraphicFramePr>
          <p:nvPr/>
        </p:nvGraphicFramePr>
        <p:xfrm>
          <a:off x="5199063" y="3886200"/>
          <a:ext cx="1658937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5239" name="Формула" r:id="rId4" imgW="634680" imgH="393480" progId="Equation.3">
                  <p:embed/>
                </p:oleObj>
              </mc:Choice>
              <mc:Fallback>
                <p:oleObj name="Формула" r:id="rId4" imgW="63468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9063" y="3886200"/>
                        <a:ext cx="1658937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85092" name="Group 4"/>
          <p:cNvGrpSpPr>
            <a:grpSpLocks/>
          </p:cNvGrpSpPr>
          <p:nvPr/>
        </p:nvGrpSpPr>
        <p:grpSpPr bwMode="auto">
          <a:xfrm>
            <a:off x="762000" y="1219200"/>
            <a:ext cx="1144588" cy="1325563"/>
            <a:chOff x="1270" y="1022"/>
            <a:chExt cx="721" cy="835"/>
          </a:xfrm>
        </p:grpSpPr>
        <p:sp>
          <p:nvSpPr>
            <p:cNvPr id="985093" name="Text Box 5"/>
            <p:cNvSpPr txBox="1">
              <a:spLocks noChangeArrowheads="1"/>
            </p:cNvSpPr>
            <p:nvPr/>
          </p:nvSpPr>
          <p:spPr bwMode="auto">
            <a:xfrm>
              <a:off x="1344" y="1022"/>
              <a:ext cx="54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0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AB</a:t>
              </a:r>
              <a:endParaRPr lang="ru-RU" sz="40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985094" name="Freeform 6"/>
            <p:cNvSpPr>
              <a:spLocks/>
            </p:cNvSpPr>
            <p:nvPr/>
          </p:nvSpPr>
          <p:spPr bwMode="auto">
            <a:xfrm>
              <a:off x="1318" y="1440"/>
              <a:ext cx="664" cy="1"/>
            </a:xfrm>
            <a:custGeom>
              <a:avLst/>
              <a:gdLst>
                <a:gd name="T0" fmla="*/ 0 w 664"/>
                <a:gd name="T1" fmla="*/ 0 h 1"/>
                <a:gd name="T2" fmla="*/ 664 w 66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4" h="1">
                  <a:moveTo>
                    <a:pt x="0" y="0"/>
                  </a:moveTo>
                  <a:lnTo>
                    <a:pt x="664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985095" name="Text Box 7"/>
            <p:cNvSpPr txBox="1">
              <a:spLocks noChangeArrowheads="1"/>
            </p:cNvSpPr>
            <p:nvPr/>
          </p:nvSpPr>
          <p:spPr bwMode="auto">
            <a:xfrm>
              <a:off x="1270" y="1415"/>
              <a:ext cx="721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0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sinC</a:t>
              </a:r>
              <a:endParaRPr lang="ru-RU" sz="40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985096" name="Group 8"/>
          <p:cNvGrpSpPr>
            <a:grpSpLocks/>
          </p:cNvGrpSpPr>
          <p:nvPr/>
        </p:nvGrpSpPr>
        <p:grpSpPr bwMode="auto">
          <a:xfrm>
            <a:off x="1905000" y="1219200"/>
            <a:ext cx="1677988" cy="1325563"/>
            <a:chOff x="1200" y="768"/>
            <a:chExt cx="1057" cy="835"/>
          </a:xfrm>
        </p:grpSpPr>
        <p:grpSp>
          <p:nvGrpSpPr>
            <p:cNvPr id="985097" name="Group 9"/>
            <p:cNvGrpSpPr>
              <a:grpSpLocks/>
            </p:cNvGrpSpPr>
            <p:nvPr/>
          </p:nvGrpSpPr>
          <p:grpSpPr bwMode="auto">
            <a:xfrm>
              <a:off x="1536" y="768"/>
              <a:ext cx="721" cy="835"/>
              <a:chOff x="2326" y="1022"/>
              <a:chExt cx="721" cy="835"/>
            </a:xfrm>
          </p:grpSpPr>
          <p:sp>
            <p:nvSpPr>
              <p:cNvPr id="985098" name="Text Box 10"/>
              <p:cNvSpPr txBox="1">
                <a:spLocks noChangeArrowheads="1"/>
              </p:cNvSpPr>
              <p:nvPr/>
            </p:nvSpPr>
            <p:spPr bwMode="auto">
              <a:xfrm>
                <a:off x="2400" y="1022"/>
                <a:ext cx="542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4000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AC</a:t>
                </a:r>
                <a:endParaRPr lang="ru-RU" sz="40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85099" name="Freeform 11"/>
              <p:cNvSpPr>
                <a:spLocks/>
              </p:cNvSpPr>
              <p:nvPr/>
            </p:nvSpPr>
            <p:spPr bwMode="auto">
              <a:xfrm>
                <a:off x="2374" y="1440"/>
                <a:ext cx="664" cy="1"/>
              </a:xfrm>
              <a:custGeom>
                <a:avLst/>
                <a:gdLst>
                  <a:gd name="T0" fmla="*/ 0 w 664"/>
                  <a:gd name="T1" fmla="*/ 0 h 1"/>
                  <a:gd name="T2" fmla="*/ 664 w 664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64" h="1">
                    <a:moveTo>
                      <a:pt x="0" y="0"/>
                    </a:moveTo>
                    <a:lnTo>
                      <a:pt x="664" y="0"/>
                    </a:ln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985100" name="Text Box 12"/>
              <p:cNvSpPr txBox="1">
                <a:spLocks noChangeArrowheads="1"/>
              </p:cNvSpPr>
              <p:nvPr/>
            </p:nvSpPr>
            <p:spPr bwMode="auto">
              <a:xfrm>
                <a:off x="2326" y="1415"/>
                <a:ext cx="721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4000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sinB</a:t>
                </a:r>
                <a:endParaRPr lang="ru-RU" sz="40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985101" name="Text Box 13"/>
            <p:cNvSpPr txBox="1">
              <a:spLocks noChangeArrowheads="1"/>
            </p:cNvSpPr>
            <p:nvPr/>
          </p:nvSpPr>
          <p:spPr bwMode="auto">
            <a:xfrm>
              <a:off x="1200" y="960"/>
              <a:ext cx="29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0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=</a:t>
              </a:r>
              <a:endParaRPr lang="ru-RU" sz="40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985102" name="Group 14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985103" name="Freeform 1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85104" name="Freeform 1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85105" name="Freeform 1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85106" name="Freeform 1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85107" name="Freeform 1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85108" name="Freeform 2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85109" name="Freeform 2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85110" name="Freeform 2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85112" name="Freeform 24"/>
          <p:cNvSpPr>
            <a:spLocks/>
          </p:cNvSpPr>
          <p:nvPr/>
        </p:nvSpPr>
        <p:spPr bwMode="auto">
          <a:xfrm>
            <a:off x="457200" y="3060700"/>
            <a:ext cx="4318000" cy="2781300"/>
          </a:xfrm>
          <a:custGeom>
            <a:avLst/>
            <a:gdLst>
              <a:gd name="T0" fmla="*/ 0 w 2720"/>
              <a:gd name="T1" fmla="*/ 1740 h 1752"/>
              <a:gd name="T2" fmla="*/ 1808 w 2720"/>
              <a:gd name="T3" fmla="*/ 1752 h 1752"/>
              <a:gd name="T4" fmla="*/ 2720 w 2720"/>
              <a:gd name="T5" fmla="*/ 0 h 1752"/>
              <a:gd name="T6" fmla="*/ 0 w 2720"/>
              <a:gd name="T7" fmla="*/ 1740 h 1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0" h="1752">
                <a:moveTo>
                  <a:pt x="0" y="1740"/>
                </a:moveTo>
                <a:lnTo>
                  <a:pt x="1808" y="1752"/>
                </a:lnTo>
                <a:lnTo>
                  <a:pt x="2720" y="0"/>
                </a:lnTo>
                <a:lnTo>
                  <a:pt x="0" y="174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00FFFF">
                  <a:alpha val="64999"/>
                </a:srgbClr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85113" name="Text Box 25"/>
          <p:cNvSpPr txBox="1">
            <a:spLocks noChangeArrowheads="1"/>
          </p:cNvSpPr>
          <p:nvPr/>
        </p:nvSpPr>
        <p:spPr bwMode="auto">
          <a:xfrm>
            <a:off x="3255963" y="5745163"/>
            <a:ext cx="4778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</a:t>
            </a:r>
            <a:endParaRPr lang="ru-RU" sz="3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985114" name="Text Box 26"/>
          <p:cNvSpPr txBox="1">
            <a:spLocks noChangeArrowheads="1"/>
          </p:cNvSpPr>
          <p:nvPr/>
        </p:nvSpPr>
        <p:spPr bwMode="auto">
          <a:xfrm>
            <a:off x="304800" y="5715000"/>
            <a:ext cx="4778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endParaRPr lang="ru-RU" sz="3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985115" name="Text Box 27"/>
          <p:cNvSpPr txBox="1">
            <a:spLocks noChangeArrowheads="1"/>
          </p:cNvSpPr>
          <p:nvPr/>
        </p:nvSpPr>
        <p:spPr bwMode="auto">
          <a:xfrm>
            <a:off x="4419600" y="2590800"/>
            <a:ext cx="4556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</a:t>
            </a:r>
            <a:endParaRPr lang="ru-RU" sz="3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985117" name="Freeform 29"/>
          <p:cNvSpPr>
            <a:spLocks/>
          </p:cNvSpPr>
          <p:nvPr/>
        </p:nvSpPr>
        <p:spPr bwMode="auto">
          <a:xfrm>
            <a:off x="1016000" y="5461000"/>
            <a:ext cx="117475" cy="339725"/>
          </a:xfrm>
          <a:custGeom>
            <a:avLst/>
            <a:gdLst>
              <a:gd name="T0" fmla="*/ 61 w 74"/>
              <a:gd name="T1" fmla="*/ 214 h 214"/>
              <a:gd name="T2" fmla="*/ 64 w 74"/>
              <a:gd name="T3" fmla="*/ 104 h 214"/>
              <a:gd name="T4" fmla="*/ 0 w 74"/>
              <a:gd name="T5" fmla="*/ 0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4" h="214">
                <a:moveTo>
                  <a:pt x="61" y="214"/>
                </a:moveTo>
                <a:cubicBezTo>
                  <a:pt x="62" y="196"/>
                  <a:pt x="74" y="140"/>
                  <a:pt x="64" y="104"/>
                </a:cubicBezTo>
                <a:cubicBezTo>
                  <a:pt x="54" y="68"/>
                  <a:pt x="13" y="22"/>
                  <a:pt x="0" y="0"/>
                </a:cubicBezTo>
              </a:path>
            </a:pathLst>
          </a:custGeom>
          <a:noFill/>
          <a:ln w="38100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985124" name="Rectangle 36"/>
          <p:cNvSpPr>
            <a:spLocks noChangeArrowheads="1"/>
          </p:cNvSpPr>
          <p:nvPr/>
        </p:nvSpPr>
        <p:spPr bwMode="auto">
          <a:xfrm>
            <a:off x="1066800" y="525780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  <a:endParaRPr lang="ru-RU" sz="3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985127" name="Object 39"/>
          <p:cNvGraphicFramePr>
            <a:graphicFrameLocks noChangeAspect="1"/>
          </p:cNvGraphicFramePr>
          <p:nvPr/>
        </p:nvGraphicFramePr>
        <p:xfrm>
          <a:off x="5486400" y="609600"/>
          <a:ext cx="2820988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5240" name="Формула" r:id="rId6" imgW="1079280" imgH="469800" progId="Equation.3">
                  <p:embed/>
                </p:oleObj>
              </mc:Choice>
              <mc:Fallback>
                <p:oleObj name="Формула" r:id="rId6" imgW="1079280" imgH="4698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609600"/>
                        <a:ext cx="2820988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5128" name="Object 40"/>
          <p:cNvGraphicFramePr>
            <a:graphicFrameLocks noChangeAspect="1"/>
          </p:cNvGraphicFramePr>
          <p:nvPr/>
        </p:nvGraphicFramePr>
        <p:xfrm>
          <a:off x="4953000" y="1905000"/>
          <a:ext cx="3948113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5241" name="Формула" r:id="rId8" imgW="1511280" imgH="241200" progId="Equation.3">
                  <p:embed/>
                </p:oleObj>
              </mc:Choice>
              <mc:Fallback>
                <p:oleObj name="Формула" r:id="rId8" imgW="1511280" imgH="24120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905000"/>
                        <a:ext cx="3948113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5129" name="Freeform 41"/>
          <p:cNvSpPr>
            <a:spLocks/>
          </p:cNvSpPr>
          <p:nvPr/>
        </p:nvSpPr>
        <p:spPr bwMode="auto">
          <a:xfrm>
            <a:off x="6711950" y="912813"/>
            <a:ext cx="825500" cy="660400"/>
          </a:xfrm>
          <a:custGeom>
            <a:avLst/>
            <a:gdLst>
              <a:gd name="T0" fmla="*/ 0 w 520"/>
              <a:gd name="T1" fmla="*/ 416 h 416"/>
              <a:gd name="T2" fmla="*/ 520 w 520"/>
              <a:gd name="T3" fmla="*/ 0 h 41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20" h="416">
                <a:moveTo>
                  <a:pt x="0" y="416"/>
                </a:moveTo>
                <a:lnTo>
                  <a:pt x="520" y="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985130" name="Freeform 42"/>
          <p:cNvSpPr>
            <a:spLocks/>
          </p:cNvSpPr>
          <p:nvPr/>
        </p:nvSpPr>
        <p:spPr bwMode="auto">
          <a:xfrm flipH="1" flipV="1">
            <a:off x="6661150" y="950913"/>
            <a:ext cx="723900" cy="635000"/>
          </a:xfrm>
          <a:custGeom>
            <a:avLst/>
            <a:gdLst>
              <a:gd name="T0" fmla="*/ 0 w 456"/>
              <a:gd name="T1" fmla="*/ 0 h 400"/>
              <a:gd name="T2" fmla="*/ 456 w 456"/>
              <a:gd name="T3" fmla="*/ 400 h 4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6" h="400">
                <a:moveTo>
                  <a:pt x="0" y="0"/>
                </a:moveTo>
                <a:lnTo>
                  <a:pt x="456" y="400"/>
                </a:lnTo>
              </a:path>
            </a:pathLst>
          </a:custGeom>
          <a:noFill/>
          <a:ln w="28575" cap="flat" cmpd="sng">
            <a:solidFill>
              <a:srgbClr val="007CD0"/>
            </a:solidFill>
            <a:prstDash val="solid"/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985131" name="Object 43"/>
          <p:cNvGraphicFramePr>
            <a:graphicFrameLocks noChangeAspect="1"/>
          </p:cNvGraphicFramePr>
          <p:nvPr/>
        </p:nvGraphicFramePr>
        <p:xfrm>
          <a:off x="5181600" y="2743200"/>
          <a:ext cx="3217863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5242" name="Формула" r:id="rId10" imgW="1231560" imgH="457200" progId="Equation.3">
                  <p:embed/>
                </p:oleObj>
              </mc:Choice>
              <mc:Fallback>
                <p:oleObj name="Формула" r:id="rId10" imgW="1231560" imgH="45720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743200"/>
                        <a:ext cx="3217863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5122" name="Text Box 34"/>
          <p:cNvSpPr txBox="1">
            <a:spLocks noChangeArrowheads="1"/>
          </p:cNvSpPr>
          <p:nvPr/>
        </p:nvSpPr>
        <p:spPr bwMode="auto">
          <a:xfrm>
            <a:off x="1905000" y="5791200"/>
            <a:ext cx="382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ru-RU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985137" name="Group 49"/>
          <p:cNvGrpSpPr>
            <a:grpSpLocks/>
          </p:cNvGrpSpPr>
          <p:nvPr/>
        </p:nvGrpSpPr>
        <p:grpSpPr bwMode="auto">
          <a:xfrm>
            <a:off x="2133600" y="3886200"/>
            <a:ext cx="708025" cy="519113"/>
            <a:chOff x="2400" y="3792"/>
            <a:chExt cx="446" cy="327"/>
          </a:xfrm>
        </p:grpSpPr>
        <p:sp>
          <p:nvSpPr>
            <p:cNvPr id="985135" name="Text Box 47"/>
            <p:cNvSpPr txBox="1">
              <a:spLocks noChangeArrowheads="1"/>
            </p:cNvSpPr>
            <p:nvPr/>
          </p:nvSpPr>
          <p:spPr bwMode="auto">
            <a:xfrm>
              <a:off x="2400" y="3792"/>
              <a:ext cx="44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  <a:r>
                <a:rPr lang="en-US" sz="9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</a:t>
              </a:r>
              <a:r>
                <a:rPr lang="en-US" sz="2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  <a:endParaRPr lang="ru-RU" sz="28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985136" name="Freeform 48"/>
            <p:cNvSpPr>
              <a:spLocks/>
            </p:cNvSpPr>
            <p:nvPr/>
          </p:nvSpPr>
          <p:spPr bwMode="auto">
            <a:xfrm>
              <a:off x="2565" y="3818"/>
              <a:ext cx="224" cy="229"/>
            </a:xfrm>
            <a:custGeom>
              <a:avLst/>
              <a:gdLst>
                <a:gd name="T0" fmla="*/ 0 w 224"/>
                <a:gd name="T1" fmla="*/ 52 h 229"/>
                <a:gd name="T2" fmla="*/ 27 w 224"/>
                <a:gd name="T3" fmla="*/ 22 h 229"/>
                <a:gd name="T4" fmla="*/ 60 w 224"/>
                <a:gd name="T5" fmla="*/ 229 h 229"/>
                <a:gd name="T6" fmla="*/ 77 w 224"/>
                <a:gd name="T7" fmla="*/ 0 h 229"/>
                <a:gd name="T8" fmla="*/ 224 w 224"/>
                <a:gd name="T9" fmla="*/ 1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4" h="229">
                  <a:moveTo>
                    <a:pt x="0" y="52"/>
                  </a:moveTo>
                  <a:lnTo>
                    <a:pt x="27" y="22"/>
                  </a:lnTo>
                  <a:lnTo>
                    <a:pt x="60" y="229"/>
                  </a:lnTo>
                  <a:lnTo>
                    <a:pt x="77" y="0"/>
                  </a:lnTo>
                  <a:lnTo>
                    <a:pt x="224" y="1"/>
                  </a:lnTo>
                </a:path>
              </a:pathLst>
            </a:custGeom>
            <a:noFill/>
            <a:ln w="19050" cap="flat" cmpd="sng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grpSp>
        <p:nvGrpSpPr>
          <p:cNvPr id="985138" name="Group 50"/>
          <p:cNvGrpSpPr>
            <a:grpSpLocks/>
          </p:cNvGrpSpPr>
          <p:nvPr/>
        </p:nvGrpSpPr>
        <p:grpSpPr bwMode="auto">
          <a:xfrm>
            <a:off x="2133600" y="3886200"/>
            <a:ext cx="708025" cy="519113"/>
            <a:chOff x="2400" y="3792"/>
            <a:chExt cx="446" cy="327"/>
          </a:xfrm>
        </p:grpSpPr>
        <p:sp>
          <p:nvSpPr>
            <p:cNvPr id="985139" name="Text Box 51"/>
            <p:cNvSpPr txBox="1">
              <a:spLocks noChangeArrowheads="1"/>
            </p:cNvSpPr>
            <p:nvPr/>
          </p:nvSpPr>
          <p:spPr bwMode="auto">
            <a:xfrm>
              <a:off x="2400" y="3792"/>
              <a:ext cx="44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  <a:r>
                <a:rPr lang="en-US" sz="9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</a:t>
              </a:r>
              <a:r>
                <a:rPr lang="en-US" sz="2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  <a:endParaRPr lang="ru-RU" sz="28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985140" name="Freeform 52"/>
            <p:cNvSpPr>
              <a:spLocks/>
            </p:cNvSpPr>
            <p:nvPr/>
          </p:nvSpPr>
          <p:spPr bwMode="auto">
            <a:xfrm>
              <a:off x="2565" y="3818"/>
              <a:ext cx="224" cy="229"/>
            </a:xfrm>
            <a:custGeom>
              <a:avLst/>
              <a:gdLst>
                <a:gd name="T0" fmla="*/ 0 w 224"/>
                <a:gd name="T1" fmla="*/ 52 h 229"/>
                <a:gd name="T2" fmla="*/ 27 w 224"/>
                <a:gd name="T3" fmla="*/ 22 h 229"/>
                <a:gd name="T4" fmla="*/ 60 w 224"/>
                <a:gd name="T5" fmla="*/ 229 h 229"/>
                <a:gd name="T6" fmla="*/ 77 w 224"/>
                <a:gd name="T7" fmla="*/ 0 h 229"/>
                <a:gd name="T8" fmla="*/ 224 w 224"/>
                <a:gd name="T9" fmla="*/ 1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4" h="229">
                  <a:moveTo>
                    <a:pt x="0" y="52"/>
                  </a:moveTo>
                  <a:lnTo>
                    <a:pt x="27" y="22"/>
                  </a:lnTo>
                  <a:lnTo>
                    <a:pt x="60" y="229"/>
                  </a:lnTo>
                  <a:lnTo>
                    <a:pt x="77" y="0"/>
                  </a:lnTo>
                  <a:lnTo>
                    <a:pt x="224" y="1"/>
                  </a:lnTo>
                </a:path>
              </a:pathLst>
            </a:custGeom>
            <a:noFill/>
            <a:ln w="19050" cap="flat" cmpd="sng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sp>
        <p:nvSpPr>
          <p:cNvPr id="985126" name="Text Box 38"/>
          <p:cNvSpPr txBox="1">
            <a:spLocks noChangeArrowheads="1"/>
          </p:cNvSpPr>
          <p:nvPr/>
        </p:nvSpPr>
        <p:spPr bwMode="auto">
          <a:xfrm>
            <a:off x="2570163" y="5364163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13</a:t>
            </a:r>
            <a:r>
              <a:rPr lang="ru-RU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r>
              <a:rPr lang="en-US" sz="28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85125" name="Text Box 37"/>
          <p:cNvSpPr txBox="1">
            <a:spLocks noChangeArrowheads="1"/>
          </p:cNvSpPr>
          <p:nvPr/>
        </p:nvSpPr>
        <p:spPr bwMode="auto">
          <a:xfrm>
            <a:off x="2570163" y="5364163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13</a:t>
            </a:r>
            <a:r>
              <a:rPr lang="ru-RU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r>
              <a:rPr lang="en-US" sz="28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985143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4561280"/>
              </p:ext>
            </p:extLst>
          </p:nvPr>
        </p:nvGraphicFramePr>
        <p:xfrm>
          <a:off x="4346575" y="5106988"/>
          <a:ext cx="1593850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5243" name="Уравнение" r:id="rId12" imgW="609480" imgH="203040" progId="Equation.3">
                  <p:embed/>
                </p:oleObj>
              </mc:Choice>
              <mc:Fallback>
                <p:oleObj name="Уравнение" r:id="rId12" imgW="609480" imgH="203040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6575" y="5106988"/>
                        <a:ext cx="1593850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5146" name="Object 58"/>
          <p:cNvGraphicFramePr>
            <a:graphicFrameLocks noChangeAspect="1"/>
          </p:cNvGraphicFramePr>
          <p:nvPr/>
        </p:nvGraphicFramePr>
        <p:xfrm>
          <a:off x="6205538" y="5106988"/>
          <a:ext cx="2025650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5244" name="Формула" r:id="rId14" imgW="774360" imgH="203040" progId="Equation.3">
                  <p:embed/>
                </p:oleObj>
              </mc:Choice>
              <mc:Fallback>
                <p:oleObj name="Формула" r:id="rId14" imgW="774360" imgH="20304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5538" y="5106988"/>
                        <a:ext cx="2025650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5148" name="Rectangle 60"/>
          <p:cNvSpPr>
            <a:spLocks noChangeArrowheads="1"/>
          </p:cNvSpPr>
          <p:nvPr/>
        </p:nvSpPr>
        <p:spPr bwMode="auto">
          <a:xfrm>
            <a:off x="228600" y="32766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Найти угол А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974667" y="139869"/>
            <a:ext cx="35702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/>
                <a:solidFill>
                  <a:srgbClr val="00B0F0"/>
                </a:solidFill>
                <a:latin typeface="Monotype Corsiva" panose="03010101010201010101" pitchFamily="66" charset="0"/>
              </a:rPr>
              <a:t>Задача № 3</a:t>
            </a:r>
            <a:endParaRPr lang="ru-RU" sz="6000" b="1" cap="none" spc="0" dirty="0">
              <a:ln/>
              <a:solidFill>
                <a:srgbClr val="00B0F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542116" y="6044243"/>
            <a:ext cx="16337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3399"/>
                </a:solidFill>
                <a:latin typeface="Monotype Corsiva" panose="03010101010201010101" pitchFamily="66" charset="0"/>
              </a:rPr>
              <a:t>Таблица</a:t>
            </a:r>
            <a:endParaRPr lang="ru-RU" sz="3200" dirty="0">
              <a:solidFill>
                <a:srgbClr val="FF3399"/>
              </a:solidFill>
              <a:latin typeface="Monotype Corsiva" panose="03010101010201010101" pitchFamily="66" charset="0"/>
            </a:endParaRPr>
          </a:p>
        </p:txBody>
      </p:sp>
      <p:sp>
        <p:nvSpPr>
          <p:cNvPr id="49" name="Управляющая кнопка: настраиваемая 48">
            <a:hlinkClick r:id="rId16" action="ppaction://hlinksldjump" highlightClick="1"/>
          </p:cNvPr>
          <p:cNvSpPr/>
          <p:nvPr/>
        </p:nvSpPr>
        <p:spPr bwMode="auto">
          <a:xfrm>
            <a:off x="5206864" y="6057900"/>
            <a:ext cx="2209800" cy="545931"/>
          </a:xfrm>
          <a:prstGeom prst="actionButtonBlank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smtClean="0">
              <a:ln>
                <a:noFill/>
              </a:ln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Управляющая кнопка: домой 49">
            <a:hlinkClick r:id="" action="ppaction://hlinkshowjump?jump=lastslide" highlightClick="1"/>
          </p:cNvPr>
          <p:cNvSpPr/>
          <p:nvPr/>
        </p:nvSpPr>
        <p:spPr bwMode="auto">
          <a:xfrm>
            <a:off x="8057741" y="6290147"/>
            <a:ext cx="461962" cy="328297"/>
          </a:xfrm>
          <a:prstGeom prst="actionButtonHom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smtClean="0">
              <a:ln>
                <a:noFill/>
              </a:ln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5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85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85185E-6 L -0.09167 -0.42222 L -0.13177 -0.43033 " pathEditMode="relative" rAng="0" ptsTypes="AAA">
                                      <p:cBhvr>
                                        <p:cTn id="16" dur="1000" fill="hold"/>
                                        <p:tgtEl>
                                          <p:spTgt spid="985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97" y="-2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59259E-6 L -0.14775 -0.44213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985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96" y="-2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407E-6 L 0.10416 -0.7044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98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08" y="-35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8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8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98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8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8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85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98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98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5129" grpId="0" animBg="1"/>
      <p:bldP spid="985130" grpId="0" animBg="1"/>
      <p:bldP spid="985122" grpId="0"/>
      <p:bldP spid="9851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568" name="Freeform 24"/>
          <p:cNvSpPr>
            <a:spLocks/>
          </p:cNvSpPr>
          <p:nvPr/>
        </p:nvSpPr>
        <p:spPr bwMode="auto">
          <a:xfrm>
            <a:off x="969963" y="3205163"/>
            <a:ext cx="4318000" cy="2819400"/>
          </a:xfrm>
          <a:custGeom>
            <a:avLst/>
            <a:gdLst>
              <a:gd name="T0" fmla="*/ 0 w 2720"/>
              <a:gd name="T1" fmla="*/ 1764 h 1776"/>
              <a:gd name="T2" fmla="*/ 1808 w 2720"/>
              <a:gd name="T3" fmla="*/ 1776 h 1776"/>
              <a:gd name="T4" fmla="*/ 2720 w 2720"/>
              <a:gd name="T5" fmla="*/ 24 h 1776"/>
              <a:gd name="T6" fmla="*/ 888 w 2720"/>
              <a:gd name="T7" fmla="*/ 0 h 1776"/>
              <a:gd name="T8" fmla="*/ 0 w 2720"/>
              <a:gd name="T9" fmla="*/ 1764 h 17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20" h="1776">
                <a:moveTo>
                  <a:pt x="0" y="1764"/>
                </a:moveTo>
                <a:lnTo>
                  <a:pt x="1808" y="1776"/>
                </a:lnTo>
                <a:lnTo>
                  <a:pt x="2720" y="24"/>
                </a:lnTo>
                <a:lnTo>
                  <a:pt x="888" y="0"/>
                </a:lnTo>
                <a:lnTo>
                  <a:pt x="0" y="176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00FFFF">
                  <a:alpha val="64999"/>
                </a:srgbClr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04616" name="Freeform 72"/>
          <p:cNvSpPr>
            <a:spLocks/>
          </p:cNvSpPr>
          <p:nvPr/>
        </p:nvSpPr>
        <p:spPr bwMode="auto">
          <a:xfrm>
            <a:off x="1009650" y="3238500"/>
            <a:ext cx="4286250" cy="2771775"/>
          </a:xfrm>
          <a:custGeom>
            <a:avLst/>
            <a:gdLst>
              <a:gd name="T0" fmla="*/ 0 w 2700"/>
              <a:gd name="T1" fmla="*/ 1734 h 1746"/>
              <a:gd name="T2" fmla="*/ 1776 w 2700"/>
              <a:gd name="T3" fmla="*/ 1746 h 1746"/>
              <a:gd name="T4" fmla="*/ 2700 w 2700"/>
              <a:gd name="T5" fmla="*/ 0 h 1746"/>
              <a:gd name="T6" fmla="*/ 0 w 2700"/>
              <a:gd name="T7" fmla="*/ 1734 h 1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00" h="1746">
                <a:moveTo>
                  <a:pt x="0" y="1734"/>
                </a:moveTo>
                <a:lnTo>
                  <a:pt x="1776" y="1746"/>
                </a:lnTo>
                <a:lnTo>
                  <a:pt x="2700" y="0"/>
                </a:lnTo>
                <a:lnTo>
                  <a:pt x="0" y="1734"/>
                </a:lnTo>
                <a:close/>
              </a:path>
            </a:pathLst>
          </a:custGeom>
          <a:solidFill>
            <a:srgbClr val="FF7C80">
              <a:alpha val="53999"/>
            </a:srgbClr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004591" name="Text Box 47"/>
          <p:cNvSpPr txBox="1">
            <a:spLocks noChangeArrowheads="1"/>
          </p:cNvSpPr>
          <p:nvPr/>
        </p:nvSpPr>
        <p:spPr bwMode="auto">
          <a:xfrm>
            <a:off x="3048000" y="5541963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120</a:t>
            </a:r>
            <a:r>
              <a:rPr lang="en-US" sz="28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004548" name="Group 4"/>
          <p:cNvGrpSpPr>
            <a:grpSpLocks/>
          </p:cNvGrpSpPr>
          <p:nvPr/>
        </p:nvGrpSpPr>
        <p:grpSpPr bwMode="auto">
          <a:xfrm>
            <a:off x="1763920" y="1812128"/>
            <a:ext cx="1130300" cy="1208088"/>
            <a:chOff x="1270" y="1022"/>
            <a:chExt cx="712" cy="761"/>
          </a:xfrm>
        </p:grpSpPr>
        <p:sp>
          <p:nvSpPr>
            <p:cNvPr id="1004549" name="Text Box 5"/>
            <p:cNvSpPr txBox="1">
              <a:spLocks noChangeArrowheads="1"/>
            </p:cNvSpPr>
            <p:nvPr/>
          </p:nvSpPr>
          <p:spPr bwMode="auto">
            <a:xfrm>
              <a:off x="1344" y="1022"/>
              <a:ext cx="46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AC</a:t>
              </a:r>
              <a:endParaRPr lang="ru-RU" sz="32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1004550" name="Freeform 6"/>
            <p:cNvSpPr>
              <a:spLocks/>
            </p:cNvSpPr>
            <p:nvPr/>
          </p:nvSpPr>
          <p:spPr bwMode="auto">
            <a:xfrm>
              <a:off x="1318" y="1440"/>
              <a:ext cx="664" cy="233"/>
            </a:xfrm>
            <a:custGeom>
              <a:avLst/>
              <a:gdLst>
                <a:gd name="T0" fmla="*/ 0 w 664"/>
                <a:gd name="T1" fmla="*/ 0 h 1"/>
                <a:gd name="T2" fmla="*/ 664 w 66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4" h="1">
                  <a:moveTo>
                    <a:pt x="0" y="0"/>
                  </a:moveTo>
                  <a:lnTo>
                    <a:pt x="664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 sz="1800"/>
            </a:p>
          </p:txBody>
        </p:sp>
        <p:sp>
          <p:nvSpPr>
            <p:cNvPr id="1004551" name="Text Box 7"/>
            <p:cNvSpPr txBox="1">
              <a:spLocks noChangeArrowheads="1"/>
            </p:cNvSpPr>
            <p:nvPr/>
          </p:nvSpPr>
          <p:spPr bwMode="auto">
            <a:xfrm>
              <a:off x="1270" y="1415"/>
              <a:ext cx="619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i="1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sinD</a:t>
              </a:r>
              <a:endParaRPr lang="ru-RU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004552" name="Group 8"/>
          <p:cNvGrpSpPr>
            <a:grpSpLocks/>
          </p:cNvGrpSpPr>
          <p:nvPr/>
        </p:nvGrpSpPr>
        <p:grpSpPr bwMode="auto">
          <a:xfrm>
            <a:off x="2895327" y="1858962"/>
            <a:ext cx="1663700" cy="1208088"/>
            <a:chOff x="1200" y="768"/>
            <a:chExt cx="1048" cy="761"/>
          </a:xfrm>
        </p:grpSpPr>
        <p:grpSp>
          <p:nvGrpSpPr>
            <p:cNvPr id="1004553" name="Group 9"/>
            <p:cNvGrpSpPr>
              <a:grpSpLocks/>
            </p:cNvGrpSpPr>
            <p:nvPr/>
          </p:nvGrpSpPr>
          <p:grpSpPr bwMode="auto">
            <a:xfrm>
              <a:off x="1536" y="768"/>
              <a:ext cx="712" cy="761"/>
              <a:chOff x="2326" y="1022"/>
              <a:chExt cx="712" cy="761"/>
            </a:xfrm>
          </p:grpSpPr>
          <p:sp>
            <p:nvSpPr>
              <p:cNvPr id="1004554" name="Text Box 10"/>
              <p:cNvSpPr txBox="1">
                <a:spLocks noChangeArrowheads="1"/>
              </p:cNvSpPr>
              <p:nvPr/>
            </p:nvSpPr>
            <p:spPr bwMode="auto">
              <a:xfrm>
                <a:off x="2400" y="1022"/>
                <a:ext cx="47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200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AD</a:t>
                </a:r>
                <a:endParaRPr lang="ru-RU" sz="3200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04555" name="Freeform 11"/>
              <p:cNvSpPr>
                <a:spLocks/>
              </p:cNvSpPr>
              <p:nvPr/>
            </p:nvSpPr>
            <p:spPr bwMode="auto">
              <a:xfrm>
                <a:off x="2374" y="1440"/>
                <a:ext cx="664" cy="233"/>
              </a:xfrm>
              <a:custGeom>
                <a:avLst/>
                <a:gdLst>
                  <a:gd name="T0" fmla="*/ 0 w 664"/>
                  <a:gd name="T1" fmla="*/ 0 h 1"/>
                  <a:gd name="T2" fmla="*/ 664 w 664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64" h="1">
                    <a:moveTo>
                      <a:pt x="0" y="0"/>
                    </a:moveTo>
                    <a:lnTo>
                      <a:pt x="664" y="0"/>
                    </a:ln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ru-RU" sz="1800"/>
              </a:p>
            </p:txBody>
          </p:sp>
          <p:sp>
            <p:nvSpPr>
              <p:cNvPr id="1004556" name="Text Box 12"/>
              <p:cNvSpPr txBox="1">
                <a:spLocks noChangeArrowheads="1"/>
              </p:cNvSpPr>
              <p:nvPr/>
            </p:nvSpPr>
            <p:spPr bwMode="auto">
              <a:xfrm>
                <a:off x="2326" y="1415"/>
                <a:ext cx="605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200" i="1" dirty="0" err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sinC</a:t>
                </a:r>
                <a:endParaRPr lang="ru-RU" sz="3200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004557" name="Text Box 13"/>
            <p:cNvSpPr txBox="1">
              <a:spLocks noChangeArrowheads="1"/>
            </p:cNvSpPr>
            <p:nvPr/>
          </p:nvSpPr>
          <p:spPr bwMode="auto">
            <a:xfrm>
              <a:off x="1200" y="960"/>
              <a:ext cx="264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=</a:t>
              </a:r>
              <a:endParaRPr lang="ru-RU" sz="32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004558" name="Group 14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1004559" name="Freeform 1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04560" name="Freeform 1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04561" name="Freeform 1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04562" name="Freeform 1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04563" name="Freeform 1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04564" name="Freeform 2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04565" name="Freeform 2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04566" name="Freeform 2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04567" name="Rectangle 23"/>
          <p:cNvSpPr>
            <a:spLocks noChangeArrowheads="1"/>
          </p:cNvSpPr>
          <p:nvPr/>
        </p:nvSpPr>
        <p:spPr bwMode="auto">
          <a:xfrm>
            <a:off x="3249340" y="927219"/>
            <a:ext cx="579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sz="8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</a:t>
            </a:r>
            <a:r>
              <a:rPr lang="ru-RU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</a:t>
            </a: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ru-RU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 параллелограмм. Найти </a:t>
            </a: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</a:t>
            </a:r>
            <a:r>
              <a:rPr lang="ru-RU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1004569" name="Text Box 25"/>
          <p:cNvSpPr txBox="1">
            <a:spLocks noChangeArrowheads="1"/>
          </p:cNvSpPr>
          <p:nvPr/>
        </p:nvSpPr>
        <p:spPr bwMode="auto">
          <a:xfrm>
            <a:off x="3581400" y="5973763"/>
            <a:ext cx="4778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D</a:t>
            </a:r>
            <a:endParaRPr lang="ru-RU" sz="3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004570" name="Text Box 26"/>
          <p:cNvSpPr txBox="1">
            <a:spLocks noChangeArrowheads="1"/>
          </p:cNvSpPr>
          <p:nvPr/>
        </p:nvSpPr>
        <p:spPr bwMode="auto">
          <a:xfrm>
            <a:off x="817563" y="5897563"/>
            <a:ext cx="4778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endParaRPr lang="ru-RU" sz="3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004571" name="Text Box 27"/>
          <p:cNvSpPr txBox="1">
            <a:spLocks noChangeArrowheads="1"/>
          </p:cNvSpPr>
          <p:nvPr/>
        </p:nvSpPr>
        <p:spPr bwMode="auto">
          <a:xfrm>
            <a:off x="1848426" y="2997668"/>
            <a:ext cx="4556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</a:t>
            </a:r>
            <a:endParaRPr lang="ru-RU" sz="3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graphicFrame>
        <p:nvGraphicFramePr>
          <p:cNvPr id="1004572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855122"/>
              </p:ext>
            </p:extLst>
          </p:nvPr>
        </p:nvGraphicFramePr>
        <p:xfrm>
          <a:off x="5576478" y="1754345"/>
          <a:ext cx="3117850" cy="1128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713" name="Формула" r:id="rId4" imgW="1193760" imgH="431640" progId="Equation.3">
                  <p:embed/>
                </p:oleObj>
              </mc:Choice>
              <mc:Fallback>
                <p:oleObj name="Формула" r:id="rId4" imgW="1193760" imgH="43164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6478" y="1754345"/>
                        <a:ext cx="3117850" cy="1128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4573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1195127"/>
              </p:ext>
            </p:extLst>
          </p:nvPr>
        </p:nvGraphicFramePr>
        <p:xfrm>
          <a:off x="5295900" y="3089243"/>
          <a:ext cx="3783013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714" name="Формула" r:id="rId6" imgW="1447560" imgH="228600" progId="Equation.3">
                  <p:embed/>
                </p:oleObj>
              </mc:Choice>
              <mc:Fallback>
                <p:oleObj name="Формула" r:id="rId6" imgW="1447560" imgH="2286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5900" y="3089243"/>
                        <a:ext cx="3783013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4574" name="Freeform 30"/>
          <p:cNvSpPr>
            <a:spLocks/>
          </p:cNvSpPr>
          <p:nvPr/>
        </p:nvSpPr>
        <p:spPr bwMode="auto">
          <a:xfrm flipH="1" flipV="1">
            <a:off x="6857796" y="2036763"/>
            <a:ext cx="825500" cy="660400"/>
          </a:xfrm>
          <a:custGeom>
            <a:avLst/>
            <a:gdLst>
              <a:gd name="T0" fmla="*/ 0 w 520"/>
              <a:gd name="T1" fmla="*/ 416 h 416"/>
              <a:gd name="T2" fmla="*/ 520 w 520"/>
              <a:gd name="T3" fmla="*/ 0 h 41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20" h="416">
                <a:moveTo>
                  <a:pt x="0" y="416"/>
                </a:moveTo>
                <a:lnTo>
                  <a:pt x="520" y="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004575" name="Freeform 31"/>
          <p:cNvSpPr>
            <a:spLocks/>
          </p:cNvSpPr>
          <p:nvPr/>
        </p:nvSpPr>
        <p:spPr bwMode="auto">
          <a:xfrm>
            <a:off x="6786290" y="2049000"/>
            <a:ext cx="723900" cy="635000"/>
          </a:xfrm>
          <a:custGeom>
            <a:avLst/>
            <a:gdLst>
              <a:gd name="T0" fmla="*/ 0 w 456"/>
              <a:gd name="T1" fmla="*/ 0 h 400"/>
              <a:gd name="T2" fmla="*/ 456 w 456"/>
              <a:gd name="T3" fmla="*/ 400 h 4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6" h="400">
                <a:moveTo>
                  <a:pt x="0" y="0"/>
                </a:moveTo>
                <a:lnTo>
                  <a:pt x="456" y="400"/>
                </a:lnTo>
              </a:path>
            </a:pathLst>
          </a:custGeom>
          <a:noFill/>
          <a:ln w="28575" cap="flat" cmpd="sng">
            <a:solidFill>
              <a:srgbClr val="007CD0"/>
            </a:solidFill>
            <a:prstDash val="solid"/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1004576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0580825"/>
              </p:ext>
            </p:extLst>
          </p:nvPr>
        </p:nvGraphicFramePr>
        <p:xfrm>
          <a:off x="5929248" y="3644342"/>
          <a:ext cx="2487613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715" name="Формула" r:id="rId8" imgW="952200" imgH="431640" progId="Equation.3">
                  <p:embed/>
                </p:oleObj>
              </mc:Choice>
              <mc:Fallback>
                <p:oleObj name="Формула" r:id="rId8" imgW="952200" imgH="43164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248" y="3644342"/>
                        <a:ext cx="2487613" cy="1128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4582" name="Freeform 38"/>
          <p:cNvSpPr>
            <a:spLocks/>
          </p:cNvSpPr>
          <p:nvPr/>
        </p:nvSpPr>
        <p:spPr bwMode="auto">
          <a:xfrm>
            <a:off x="977900" y="3243263"/>
            <a:ext cx="4297363" cy="2768600"/>
          </a:xfrm>
          <a:custGeom>
            <a:avLst/>
            <a:gdLst>
              <a:gd name="T0" fmla="*/ 0 w 2707"/>
              <a:gd name="T1" fmla="*/ 1744 h 1744"/>
              <a:gd name="T2" fmla="*/ 2707 w 2707"/>
              <a:gd name="T3" fmla="*/ 0 h 174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707" h="1744">
                <a:moveTo>
                  <a:pt x="0" y="1744"/>
                </a:moveTo>
                <a:lnTo>
                  <a:pt x="2707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004584" name="Text Box 40"/>
          <p:cNvSpPr txBox="1">
            <a:spLocks noChangeArrowheads="1"/>
          </p:cNvSpPr>
          <p:nvPr/>
        </p:nvSpPr>
        <p:spPr bwMode="auto">
          <a:xfrm>
            <a:off x="5008563" y="2697163"/>
            <a:ext cx="4778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</a:t>
            </a:r>
            <a:endParaRPr lang="ru-RU" sz="3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004588" name="Freeform 44"/>
          <p:cNvSpPr>
            <a:spLocks/>
          </p:cNvSpPr>
          <p:nvPr/>
        </p:nvSpPr>
        <p:spPr bwMode="auto">
          <a:xfrm>
            <a:off x="1268413" y="5789613"/>
            <a:ext cx="133350" cy="222250"/>
          </a:xfrm>
          <a:custGeom>
            <a:avLst/>
            <a:gdLst>
              <a:gd name="T0" fmla="*/ 65 w 84"/>
              <a:gd name="T1" fmla="*/ 140 h 140"/>
              <a:gd name="T2" fmla="*/ 73 w 84"/>
              <a:gd name="T3" fmla="*/ 68 h 140"/>
              <a:gd name="T4" fmla="*/ 0 w 84"/>
              <a:gd name="T5" fmla="*/ 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4" h="140">
                <a:moveTo>
                  <a:pt x="65" y="140"/>
                </a:moveTo>
                <a:cubicBezTo>
                  <a:pt x="66" y="127"/>
                  <a:pt x="84" y="91"/>
                  <a:pt x="73" y="68"/>
                </a:cubicBezTo>
                <a:cubicBezTo>
                  <a:pt x="62" y="45"/>
                  <a:pt x="15" y="14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004590" name="Text Box 46"/>
          <p:cNvSpPr txBox="1">
            <a:spLocks noChangeArrowheads="1"/>
          </p:cNvSpPr>
          <p:nvPr/>
        </p:nvSpPr>
        <p:spPr bwMode="auto">
          <a:xfrm>
            <a:off x="1346200" y="5570538"/>
            <a:ext cx="7159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30</a:t>
            </a:r>
            <a:r>
              <a:rPr lang="en-US" sz="28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004595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729886"/>
              </p:ext>
            </p:extLst>
          </p:nvPr>
        </p:nvGraphicFramePr>
        <p:xfrm>
          <a:off x="1577975" y="1487606"/>
          <a:ext cx="339725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716" name="Формула" r:id="rId10" imgW="1434960" imgH="203040" progId="Equation.3">
                  <p:embed/>
                </p:oleObj>
              </mc:Choice>
              <mc:Fallback>
                <p:oleObj name="Формула" r:id="rId10" imgW="1434960" imgH="203040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7975" y="1487606"/>
                        <a:ext cx="3397250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4600" name="Text Box 56"/>
          <p:cNvSpPr txBox="1">
            <a:spLocks noChangeArrowheads="1"/>
          </p:cNvSpPr>
          <p:nvPr/>
        </p:nvSpPr>
        <p:spPr bwMode="auto">
          <a:xfrm>
            <a:off x="4313238" y="3657600"/>
            <a:ext cx="7159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30</a:t>
            </a:r>
            <a:r>
              <a:rPr lang="en-US" sz="28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004601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6697101"/>
              </p:ext>
            </p:extLst>
          </p:nvPr>
        </p:nvGraphicFramePr>
        <p:xfrm>
          <a:off x="6000750" y="4634543"/>
          <a:ext cx="2389188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717" name="Формула" r:id="rId12" imgW="914400" imgH="469800" progId="Equation.3">
                  <p:embed/>
                </p:oleObj>
              </mc:Choice>
              <mc:Fallback>
                <p:oleObj name="Формула" r:id="rId12" imgW="914400" imgH="469800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0" y="4634543"/>
                        <a:ext cx="2389188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4602" name="Freeform 58"/>
          <p:cNvSpPr>
            <a:spLocks/>
          </p:cNvSpPr>
          <p:nvPr/>
        </p:nvSpPr>
        <p:spPr bwMode="auto">
          <a:xfrm>
            <a:off x="3836988" y="6021388"/>
            <a:ext cx="1349375" cy="1587"/>
          </a:xfrm>
          <a:custGeom>
            <a:avLst/>
            <a:gdLst>
              <a:gd name="T0" fmla="*/ 0 w 850"/>
              <a:gd name="T1" fmla="*/ 0 h 1"/>
              <a:gd name="T2" fmla="*/ 850 w 850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50" h="1">
                <a:moveTo>
                  <a:pt x="0" y="0"/>
                </a:moveTo>
                <a:lnTo>
                  <a:pt x="850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004603" name="Text Box 59"/>
          <p:cNvSpPr txBox="1">
            <a:spLocks noChangeArrowheads="1"/>
          </p:cNvSpPr>
          <p:nvPr/>
        </p:nvSpPr>
        <p:spPr bwMode="auto">
          <a:xfrm>
            <a:off x="4084638" y="5516563"/>
            <a:ext cx="7159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z="28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004609" name="Group 65"/>
          <p:cNvGrpSpPr>
            <a:grpSpLocks/>
          </p:cNvGrpSpPr>
          <p:nvPr/>
        </p:nvGrpSpPr>
        <p:grpSpPr bwMode="auto">
          <a:xfrm>
            <a:off x="3956050" y="5710238"/>
            <a:ext cx="234950" cy="311150"/>
            <a:chOff x="2500" y="3482"/>
            <a:chExt cx="148" cy="196"/>
          </a:xfrm>
        </p:grpSpPr>
        <p:sp>
          <p:nvSpPr>
            <p:cNvPr id="1004604" name="Freeform 60"/>
            <p:cNvSpPr>
              <a:spLocks/>
            </p:cNvSpPr>
            <p:nvPr/>
          </p:nvSpPr>
          <p:spPr bwMode="auto">
            <a:xfrm>
              <a:off x="2524" y="3482"/>
              <a:ext cx="124" cy="196"/>
            </a:xfrm>
            <a:custGeom>
              <a:avLst/>
              <a:gdLst>
                <a:gd name="T0" fmla="*/ 0 w 124"/>
                <a:gd name="T1" fmla="*/ 0 h 196"/>
                <a:gd name="T2" fmla="*/ 84 w 124"/>
                <a:gd name="T3" fmla="*/ 70 h 196"/>
                <a:gd name="T4" fmla="*/ 124 w 124"/>
                <a:gd name="T5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4" h="196">
                  <a:moveTo>
                    <a:pt x="0" y="0"/>
                  </a:moveTo>
                  <a:cubicBezTo>
                    <a:pt x="14" y="11"/>
                    <a:pt x="63" y="38"/>
                    <a:pt x="84" y="70"/>
                  </a:cubicBezTo>
                  <a:cubicBezTo>
                    <a:pt x="105" y="102"/>
                    <a:pt x="116" y="170"/>
                    <a:pt x="124" y="196"/>
                  </a:cubicBezTo>
                </a:path>
              </a:pathLst>
            </a:custGeom>
            <a:noFill/>
            <a:ln w="28575" cap="flat" cmpd="sng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1004605" name="Freeform 61"/>
            <p:cNvSpPr>
              <a:spLocks/>
            </p:cNvSpPr>
            <p:nvPr/>
          </p:nvSpPr>
          <p:spPr bwMode="auto">
            <a:xfrm>
              <a:off x="2500" y="3532"/>
              <a:ext cx="90" cy="146"/>
            </a:xfrm>
            <a:custGeom>
              <a:avLst/>
              <a:gdLst>
                <a:gd name="T0" fmla="*/ 0 w 90"/>
                <a:gd name="T1" fmla="*/ 0 h 146"/>
                <a:gd name="T2" fmla="*/ 64 w 90"/>
                <a:gd name="T3" fmla="*/ 58 h 146"/>
                <a:gd name="T4" fmla="*/ 90 w 90"/>
                <a:gd name="T5" fmla="*/ 14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46">
                  <a:moveTo>
                    <a:pt x="0" y="0"/>
                  </a:moveTo>
                  <a:cubicBezTo>
                    <a:pt x="11" y="10"/>
                    <a:pt x="49" y="34"/>
                    <a:pt x="64" y="58"/>
                  </a:cubicBezTo>
                  <a:cubicBezTo>
                    <a:pt x="79" y="82"/>
                    <a:pt x="85" y="128"/>
                    <a:pt x="90" y="146"/>
                  </a:cubicBezTo>
                </a:path>
              </a:pathLst>
            </a:custGeom>
            <a:noFill/>
            <a:ln w="28575" cap="flat" cmpd="sng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sp>
        <p:nvSpPr>
          <p:cNvPr id="1004606" name="Text Box 62"/>
          <p:cNvSpPr txBox="1">
            <a:spLocks noChangeArrowheads="1"/>
          </p:cNvSpPr>
          <p:nvPr/>
        </p:nvSpPr>
        <p:spPr bwMode="auto">
          <a:xfrm>
            <a:off x="2286000" y="5973763"/>
            <a:ext cx="3825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</a:p>
        </p:txBody>
      </p:sp>
      <p:sp>
        <p:nvSpPr>
          <p:cNvPr id="1004607" name="Text Box 63"/>
          <p:cNvSpPr txBox="1">
            <a:spLocks noChangeArrowheads="1"/>
          </p:cNvSpPr>
          <p:nvPr/>
        </p:nvSpPr>
        <p:spPr bwMode="auto">
          <a:xfrm>
            <a:off x="2286000" y="5973763"/>
            <a:ext cx="3825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</a:p>
        </p:txBody>
      </p:sp>
      <p:sp>
        <p:nvSpPr>
          <p:cNvPr id="1004611" name="Rectangle 67"/>
          <p:cNvSpPr>
            <a:spLocks noChangeArrowheads="1"/>
          </p:cNvSpPr>
          <p:nvPr/>
        </p:nvSpPr>
        <p:spPr bwMode="auto">
          <a:xfrm>
            <a:off x="2743200" y="4098925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  <a:endParaRPr lang="ru-RU" sz="3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04612" name="Text Box 68"/>
          <p:cNvSpPr txBox="1">
            <a:spLocks noChangeArrowheads="1"/>
          </p:cNvSpPr>
          <p:nvPr/>
        </p:nvSpPr>
        <p:spPr bwMode="auto">
          <a:xfrm>
            <a:off x="3048000" y="553085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120</a:t>
            </a:r>
            <a:r>
              <a:rPr lang="en-US" sz="2800" baseline="30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04614" name="Text Box 70"/>
          <p:cNvSpPr txBox="1">
            <a:spLocks noChangeArrowheads="1"/>
          </p:cNvSpPr>
          <p:nvPr/>
        </p:nvSpPr>
        <p:spPr bwMode="auto">
          <a:xfrm>
            <a:off x="4313238" y="3657600"/>
            <a:ext cx="7159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30</a:t>
            </a:r>
            <a:r>
              <a:rPr lang="en-US" sz="28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004615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669460"/>
              </p:ext>
            </p:extLst>
          </p:nvPr>
        </p:nvGraphicFramePr>
        <p:xfrm>
          <a:off x="6006964" y="5730364"/>
          <a:ext cx="175895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718" name="Формула" r:id="rId14" imgW="672840" imgH="228600" progId="Equation.3">
                  <p:embed/>
                </p:oleObj>
              </mc:Choice>
              <mc:Fallback>
                <p:oleObj name="Формула" r:id="rId14" imgW="672840" imgH="228600" progId="Equation.3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6964" y="5730364"/>
                        <a:ext cx="175895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Прямоугольник 51"/>
          <p:cNvSpPr/>
          <p:nvPr/>
        </p:nvSpPr>
        <p:spPr>
          <a:xfrm>
            <a:off x="675678" y="56667"/>
            <a:ext cx="35702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/>
                <a:solidFill>
                  <a:srgbClr val="00B0F0"/>
                </a:solidFill>
                <a:latin typeface="Monotype Corsiva" panose="03010101010201010101" pitchFamily="66" charset="0"/>
              </a:rPr>
              <a:t>Задача № 4</a:t>
            </a:r>
            <a:endParaRPr lang="ru-RU" sz="6000" b="1" cap="none" spc="0" dirty="0">
              <a:ln/>
              <a:solidFill>
                <a:srgbClr val="00B0F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190992" y="345949"/>
            <a:ext cx="16337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3399"/>
                </a:solidFill>
                <a:latin typeface="Monotype Corsiva" panose="03010101010201010101" pitchFamily="66" charset="0"/>
              </a:rPr>
              <a:t>Таблица</a:t>
            </a:r>
            <a:endParaRPr lang="ru-RU" sz="3200" dirty="0">
              <a:solidFill>
                <a:srgbClr val="FF3399"/>
              </a:solidFill>
              <a:latin typeface="Monotype Corsiva" panose="03010101010201010101" pitchFamily="66" charset="0"/>
            </a:endParaRPr>
          </a:p>
        </p:txBody>
      </p:sp>
      <p:sp>
        <p:nvSpPr>
          <p:cNvPr id="54" name="Управляющая кнопка: настраиваемая 53">
            <a:hlinkClick r:id="rId16" action="ppaction://hlinksldjump" highlightClick="1"/>
          </p:cNvPr>
          <p:cNvSpPr/>
          <p:nvPr/>
        </p:nvSpPr>
        <p:spPr bwMode="auto">
          <a:xfrm>
            <a:off x="5787653" y="363619"/>
            <a:ext cx="2209800" cy="545931"/>
          </a:xfrm>
          <a:prstGeom prst="actionButtonBlank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smtClean="0">
              <a:ln>
                <a:noFill/>
              </a:ln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Управляющая кнопка: домой 54">
            <a:hlinkClick r:id="" action="ppaction://hlinkshowjump?jump=lastslide" highlightClick="1"/>
          </p:cNvPr>
          <p:cNvSpPr/>
          <p:nvPr/>
        </p:nvSpPr>
        <p:spPr bwMode="auto">
          <a:xfrm>
            <a:off x="8058637" y="6312851"/>
            <a:ext cx="461962" cy="328297"/>
          </a:xfrm>
          <a:prstGeom prst="actionButtonHom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smtClean="0">
              <a:ln>
                <a:noFill/>
              </a:ln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04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04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0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6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04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04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04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046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046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046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046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046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046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046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046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0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0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00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04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04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004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6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04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04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04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046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046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046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046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046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046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046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046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6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04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04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04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046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046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046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046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046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046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046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046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004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004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296E-6 L -0.16198 -0.42152 L -0.22014 -0.42824 " pathEditMode="relative" rAng="0" ptsTypes="AAA">
                                      <p:cBhvr>
                                        <p:cTn id="85" dur="2000" fill="hold"/>
                                        <p:tgtEl>
                                          <p:spTgt spid="10046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07" y="-21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6 L -0.08611 -0.6125 " pathEditMode="relative" rAng="0" ptsTypes="AA">
                                      <p:cBhvr>
                                        <p:cTn id="88" dur="1000" fill="hold"/>
                                        <p:tgtEl>
                                          <p:spTgt spid="10046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6" y="-30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0313 -0.14144 L -0.00504 -0.14769 " pathEditMode="relative" rAng="0" ptsTypes="AAA">
                                      <p:cBhvr>
                                        <p:cTn id="91" dur="1000" fill="hold"/>
                                        <p:tgtEl>
                                          <p:spTgt spid="10046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-7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004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004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004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004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1004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100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100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4616" grpId="0" animBg="1"/>
      <p:bldP spid="1004591" grpId="0"/>
      <p:bldP spid="1004574" grpId="0" animBg="1"/>
      <p:bldP spid="1004575" grpId="0" animBg="1"/>
      <p:bldP spid="1004600" grpId="0"/>
      <p:bldP spid="1004606" grpId="0"/>
      <p:bldP spid="1004612" grpId="0"/>
      <p:bldP spid="1004612" grpId="1"/>
      <p:bldP spid="1004614" grpId="0"/>
      <p:bldP spid="100461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594" name="Freeform 2"/>
          <p:cNvSpPr>
            <a:spLocks/>
          </p:cNvSpPr>
          <p:nvPr/>
        </p:nvSpPr>
        <p:spPr bwMode="auto">
          <a:xfrm>
            <a:off x="969963" y="3205163"/>
            <a:ext cx="4318000" cy="2819400"/>
          </a:xfrm>
          <a:custGeom>
            <a:avLst/>
            <a:gdLst>
              <a:gd name="T0" fmla="*/ 0 w 2720"/>
              <a:gd name="T1" fmla="*/ 1764 h 1776"/>
              <a:gd name="T2" fmla="*/ 1808 w 2720"/>
              <a:gd name="T3" fmla="*/ 1776 h 1776"/>
              <a:gd name="T4" fmla="*/ 2720 w 2720"/>
              <a:gd name="T5" fmla="*/ 24 h 1776"/>
              <a:gd name="T6" fmla="*/ 888 w 2720"/>
              <a:gd name="T7" fmla="*/ 0 h 1776"/>
              <a:gd name="T8" fmla="*/ 0 w 2720"/>
              <a:gd name="T9" fmla="*/ 1764 h 17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20" h="1776">
                <a:moveTo>
                  <a:pt x="0" y="1764"/>
                </a:moveTo>
                <a:lnTo>
                  <a:pt x="1808" y="1776"/>
                </a:lnTo>
                <a:lnTo>
                  <a:pt x="2720" y="24"/>
                </a:lnTo>
                <a:lnTo>
                  <a:pt x="888" y="0"/>
                </a:lnTo>
                <a:lnTo>
                  <a:pt x="0" y="176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00FFFF">
                  <a:alpha val="64999"/>
                </a:srgbClr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06644" name="Freeform 52"/>
          <p:cNvSpPr>
            <a:spLocks/>
          </p:cNvSpPr>
          <p:nvPr/>
        </p:nvSpPr>
        <p:spPr bwMode="auto">
          <a:xfrm>
            <a:off x="2362200" y="3200400"/>
            <a:ext cx="1460500" cy="2819400"/>
          </a:xfrm>
          <a:custGeom>
            <a:avLst/>
            <a:gdLst>
              <a:gd name="T0" fmla="*/ 0 w 920"/>
              <a:gd name="T1" fmla="*/ 0 h 1776"/>
              <a:gd name="T2" fmla="*/ 920 w 920"/>
              <a:gd name="T3" fmla="*/ 1776 h 177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20" h="1776">
                <a:moveTo>
                  <a:pt x="0" y="0"/>
                </a:moveTo>
                <a:lnTo>
                  <a:pt x="920" y="1776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006646" name="Freeform 54"/>
          <p:cNvSpPr>
            <a:spLocks/>
          </p:cNvSpPr>
          <p:nvPr/>
        </p:nvSpPr>
        <p:spPr bwMode="auto">
          <a:xfrm>
            <a:off x="962025" y="3214688"/>
            <a:ext cx="4333875" cy="2800350"/>
          </a:xfrm>
          <a:custGeom>
            <a:avLst/>
            <a:gdLst>
              <a:gd name="T0" fmla="*/ 0 w 2730"/>
              <a:gd name="T1" fmla="*/ 1764 h 1764"/>
              <a:gd name="T2" fmla="*/ 2730 w 2730"/>
              <a:gd name="T3" fmla="*/ 15 h 1764"/>
              <a:gd name="T4" fmla="*/ 888 w 2730"/>
              <a:gd name="T5" fmla="*/ 0 h 1764"/>
              <a:gd name="T6" fmla="*/ 0 w 2730"/>
              <a:gd name="T7" fmla="*/ 1764 h 17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30" h="1764">
                <a:moveTo>
                  <a:pt x="0" y="1764"/>
                </a:moveTo>
                <a:lnTo>
                  <a:pt x="2730" y="15"/>
                </a:lnTo>
                <a:lnTo>
                  <a:pt x="888" y="0"/>
                </a:lnTo>
                <a:lnTo>
                  <a:pt x="0" y="1764"/>
                </a:lnTo>
                <a:close/>
              </a:path>
            </a:pathLst>
          </a:custGeom>
          <a:solidFill>
            <a:srgbClr val="FF7C80">
              <a:alpha val="53999"/>
            </a:srgbClr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006645" name="Text Box 53"/>
          <p:cNvSpPr txBox="1">
            <a:spLocks noChangeArrowheads="1"/>
          </p:cNvSpPr>
          <p:nvPr/>
        </p:nvSpPr>
        <p:spPr bwMode="auto">
          <a:xfrm>
            <a:off x="1219200" y="5181600"/>
            <a:ext cx="7159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45</a:t>
            </a:r>
            <a:r>
              <a:rPr lang="en-US" sz="28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06638" name="Text Box 46"/>
          <p:cNvSpPr txBox="1">
            <a:spLocks noChangeArrowheads="1"/>
          </p:cNvSpPr>
          <p:nvPr/>
        </p:nvSpPr>
        <p:spPr bwMode="auto">
          <a:xfrm>
            <a:off x="1370013" y="4205288"/>
            <a:ext cx="3825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ru-RU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06595" name="Text Box 3"/>
          <p:cNvSpPr txBox="1">
            <a:spLocks noChangeArrowheads="1"/>
          </p:cNvSpPr>
          <p:nvPr/>
        </p:nvSpPr>
        <p:spPr bwMode="auto">
          <a:xfrm>
            <a:off x="1219200" y="5181600"/>
            <a:ext cx="7159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45</a:t>
            </a:r>
            <a:r>
              <a:rPr lang="en-US" sz="28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006597" name="Group 5"/>
          <p:cNvGrpSpPr>
            <a:grpSpLocks/>
          </p:cNvGrpSpPr>
          <p:nvPr/>
        </p:nvGrpSpPr>
        <p:grpSpPr bwMode="auto">
          <a:xfrm>
            <a:off x="2329244" y="1842110"/>
            <a:ext cx="1130300" cy="1031875"/>
            <a:chOff x="1270" y="1022"/>
            <a:chExt cx="712" cy="761"/>
          </a:xfrm>
        </p:grpSpPr>
        <p:sp>
          <p:nvSpPr>
            <p:cNvPr id="1006598" name="Text Box 6"/>
            <p:cNvSpPr txBox="1">
              <a:spLocks noChangeArrowheads="1"/>
            </p:cNvSpPr>
            <p:nvPr/>
          </p:nvSpPr>
          <p:spPr bwMode="auto">
            <a:xfrm>
              <a:off x="1344" y="1022"/>
              <a:ext cx="46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BC</a:t>
              </a:r>
              <a:endParaRPr lang="ru-RU" sz="32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1006599" name="Freeform 7"/>
            <p:cNvSpPr>
              <a:spLocks/>
            </p:cNvSpPr>
            <p:nvPr/>
          </p:nvSpPr>
          <p:spPr bwMode="auto">
            <a:xfrm>
              <a:off x="1318" y="1440"/>
              <a:ext cx="664" cy="233"/>
            </a:xfrm>
            <a:custGeom>
              <a:avLst/>
              <a:gdLst>
                <a:gd name="T0" fmla="*/ 0 w 664"/>
                <a:gd name="T1" fmla="*/ 0 h 1"/>
                <a:gd name="T2" fmla="*/ 664 w 66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4" h="1">
                  <a:moveTo>
                    <a:pt x="0" y="0"/>
                  </a:moveTo>
                  <a:lnTo>
                    <a:pt x="664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 sz="1800"/>
            </a:p>
          </p:txBody>
        </p:sp>
        <p:sp>
          <p:nvSpPr>
            <p:cNvPr id="1006600" name="Text Box 8"/>
            <p:cNvSpPr txBox="1">
              <a:spLocks noChangeArrowheads="1"/>
            </p:cNvSpPr>
            <p:nvPr/>
          </p:nvSpPr>
          <p:spPr bwMode="auto">
            <a:xfrm>
              <a:off x="1270" y="1415"/>
              <a:ext cx="605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i="1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sinA</a:t>
              </a:r>
              <a:endParaRPr lang="ru-RU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006601" name="Group 9"/>
          <p:cNvGrpSpPr>
            <a:grpSpLocks/>
          </p:cNvGrpSpPr>
          <p:nvPr/>
        </p:nvGrpSpPr>
        <p:grpSpPr bwMode="auto">
          <a:xfrm>
            <a:off x="3462465" y="1832425"/>
            <a:ext cx="1594359" cy="1035013"/>
            <a:chOff x="1200" y="768"/>
            <a:chExt cx="1048" cy="761"/>
          </a:xfrm>
        </p:grpSpPr>
        <p:grpSp>
          <p:nvGrpSpPr>
            <p:cNvPr id="1006602" name="Group 10"/>
            <p:cNvGrpSpPr>
              <a:grpSpLocks/>
            </p:cNvGrpSpPr>
            <p:nvPr/>
          </p:nvGrpSpPr>
          <p:grpSpPr bwMode="auto">
            <a:xfrm>
              <a:off x="1536" y="768"/>
              <a:ext cx="712" cy="761"/>
              <a:chOff x="2326" y="1022"/>
              <a:chExt cx="712" cy="761"/>
            </a:xfrm>
          </p:grpSpPr>
          <p:sp>
            <p:nvSpPr>
              <p:cNvPr id="1006603" name="Text Box 11"/>
              <p:cNvSpPr txBox="1">
                <a:spLocks noChangeArrowheads="1"/>
              </p:cNvSpPr>
              <p:nvPr/>
            </p:nvSpPr>
            <p:spPr bwMode="auto">
              <a:xfrm>
                <a:off x="2400" y="1022"/>
                <a:ext cx="462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200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AB</a:t>
                </a:r>
                <a:endParaRPr lang="ru-RU" sz="32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06604" name="Freeform 12"/>
              <p:cNvSpPr>
                <a:spLocks/>
              </p:cNvSpPr>
              <p:nvPr/>
            </p:nvSpPr>
            <p:spPr bwMode="auto">
              <a:xfrm>
                <a:off x="2374" y="1440"/>
                <a:ext cx="664" cy="233"/>
              </a:xfrm>
              <a:custGeom>
                <a:avLst/>
                <a:gdLst>
                  <a:gd name="T0" fmla="*/ 0 w 664"/>
                  <a:gd name="T1" fmla="*/ 0 h 1"/>
                  <a:gd name="T2" fmla="*/ 664 w 664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64" h="1">
                    <a:moveTo>
                      <a:pt x="0" y="0"/>
                    </a:moveTo>
                    <a:lnTo>
                      <a:pt x="664" y="0"/>
                    </a:ln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ru-RU" sz="1800"/>
              </a:p>
            </p:txBody>
          </p:sp>
          <p:sp>
            <p:nvSpPr>
              <p:cNvPr id="1006605" name="Text Box 13"/>
              <p:cNvSpPr txBox="1">
                <a:spLocks noChangeArrowheads="1"/>
              </p:cNvSpPr>
              <p:nvPr/>
            </p:nvSpPr>
            <p:spPr bwMode="auto">
              <a:xfrm>
                <a:off x="2326" y="1415"/>
                <a:ext cx="605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200" i="1" dirty="0" err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sinC</a:t>
                </a:r>
                <a:endParaRPr lang="ru-RU" sz="3200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006606" name="Text Box 14"/>
            <p:cNvSpPr txBox="1">
              <a:spLocks noChangeArrowheads="1"/>
            </p:cNvSpPr>
            <p:nvPr/>
          </p:nvSpPr>
          <p:spPr bwMode="auto">
            <a:xfrm>
              <a:off x="1200" y="960"/>
              <a:ext cx="264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=</a:t>
              </a:r>
              <a:endParaRPr lang="ru-RU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006607" name="Group 15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1006608" name="Freeform 16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06609" name="Freeform 17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06610" name="Freeform 18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06611" name="Freeform 19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06612" name="Freeform 20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06613" name="Freeform 21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06614" name="Freeform 22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06615" name="Freeform 23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06616" name="Rectangle 24"/>
          <p:cNvSpPr>
            <a:spLocks noChangeArrowheads="1"/>
          </p:cNvSpPr>
          <p:nvPr/>
        </p:nvSpPr>
        <p:spPr bwMode="auto">
          <a:xfrm>
            <a:off x="3352800" y="983456"/>
            <a:ext cx="579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sz="8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</a:t>
            </a:r>
            <a:r>
              <a:rPr lang="ru-RU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</a:t>
            </a: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ru-RU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 параллелограмм. Найти </a:t>
            </a: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</a:t>
            </a:r>
            <a:r>
              <a:rPr lang="ru-RU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1006617" name="Text Box 25"/>
          <p:cNvSpPr txBox="1">
            <a:spLocks noChangeArrowheads="1"/>
          </p:cNvSpPr>
          <p:nvPr/>
        </p:nvSpPr>
        <p:spPr bwMode="auto">
          <a:xfrm>
            <a:off x="3581400" y="5973763"/>
            <a:ext cx="4778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D</a:t>
            </a:r>
            <a:endParaRPr lang="ru-RU" sz="3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006618" name="Text Box 26"/>
          <p:cNvSpPr txBox="1">
            <a:spLocks noChangeArrowheads="1"/>
          </p:cNvSpPr>
          <p:nvPr/>
        </p:nvSpPr>
        <p:spPr bwMode="auto">
          <a:xfrm>
            <a:off x="609600" y="5867400"/>
            <a:ext cx="4778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endParaRPr lang="ru-RU" sz="3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006619" name="Text Box 27"/>
          <p:cNvSpPr txBox="1">
            <a:spLocks noChangeArrowheads="1"/>
          </p:cNvSpPr>
          <p:nvPr/>
        </p:nvSpPr>
        <p:spPr bwMode="auto">
          <a:xfrm>
            <a:off x="1905000" y="2895600"/>
            <a:ext cx="4556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</a:t>
            </a:r>
            <a:endParaRPr lang="ru-RU" sz="3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graphicFrame>
        <p:nvGraphicFramePr>
          <p:cNvPr id="1006620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5559401"/>
              </p:ext>
            </p:extLst>
          </p:nvPr>
        </p:nvGraphicFramePr>
        <p:xfrm>
          <a:off x="5751978" y="2114438"/>
          <a:ext cx="2984500" cy="1128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6750" name="Формула" r:id="rId4" imgW="1143000" imgH="431640" progId="Equation.3">
                  <p:embed/>
                </p:oleObj>
              </mc:Choice>
              <mc:Fallback>
                <p:oleObj name="Формула" r:id="rId4" imgW="1143000" imgH="43164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1978" y="2114438"/>
                        <a:ext cx="2984500" cy="1128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6621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539999"/>
              </p:ext>
            </p:extLst>
          </p:nvPr>
        </p:nvGraphicFramePr>
        <p:xfrm>
          <a:off x="5280273" y="3214978"/>
          <a:ext cx="3783013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6751" name="Формула" r:id="rId6" imgW="1447560" imgH="228600" progId="Equation.3">
                  <p:embed/>
                </p:oleObj>
              </mc:Choice>
              <mc:Fallback>
                <p:oleObj name="Формула" r:id="rId6" imgW="1447560" imgH="2286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0273" y="3214978"/>
                        <a:ext cx="3783013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6622" name="Freeform 30"/>
          <p:cNvSpPr>
            <a:spLocks/>
          </p:cNvSpPr>
          <p:nvPr/>
        </p:nvSpPr>
        <p:spPr bwMode="auto">
          <a:xfrm flipH="1" flipV="1">
            <a:off x="6892653" y="2340755"/>
            <a:ext cx="825500" cy="660400"/>
          </a:xfrm>
          <a:custGeom>
            <a:avLst/>
            <a:gdLst>
              <a:gd name="T0" fmla="*/ 0 w 520"/>
              <a:gd name="T1" fmla="*/ 416 h 416"/>
              <a:gd name="T2" fmla="*/ 520 w 520"/>
              <a:gd name="T3" fmla="*/ 0 h 41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20" h="416">
                <a:moveTo>
                  <a:pt x="0" y="416"/>
                </a:moveTo>
                <a:lnTo>
                  <a:pt x="520" y="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006623" name="Freeform 31"/>
          <p:cNvSpPr>
            <a:spLocks/>
          </p:cNvSpPr>
          <p:nvPr/>
        </p:nvSpPr>
        <p:spPr bwMode="auto">
          <a:xfrm>
            <a:off x="6751108" y="2340755"/>
            <a:ext cx="723900" cy="635000"/>
          </a:xfrm>
          <a:custGeom>
            <a:avLst/>
            <a:gdLst>
              <a:gd name="T0" fmla="*/ 0 w 456"/>
              <a:gd name="T1" fmla="*/ 0 h 400"/>
              <a:gd name="T2" fmla="*/ 456 w 456"/>
              <a:gd name="T3" fmla="*/ 400 h 4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6" h="400">
                <a:moveTo>
                  <a:pt x="0" y="0"/>
                </a:moveTo>
                <a:lnTo>
                  <a:pt x="456" y="400"/>
                </a:lnTo>
              </a:path>
            </a:pathLst>
          </a:custGeom>
          <a:noFill/>
          <a:ln w="28575" cap="flat" cmpd="sng">
            <a:solidFill>
              <a:srgbClr val="007CD0"/>
            </a:solidFill>
            <a:prstDash val="solid"/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1006624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8663447"/>
              </p:ext>
            </p:extLst>
          </p:nvPr>
        </p:nvGraphicFramePr>
        <p:xfrm>
          <a:off x="5537655" y="3730907"/>
          <a:ext cx="2520950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6752" name="Формула" r:id="rId8" imgW="965160" imgH="431640" progId="Equation.3">
                  <p:embed/>
                </p:oleObj>
              </mc:Choice>
              <mc:Fallback>
                <p:oleObj name="Формула" r:id="rId8" imgW="965160" imgH="43164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7655" y="3730907"/>
                        <a:ext cx="2520950" cy="1128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6625" name="Freeform 33"/>
          <p:cNvSpPr>
            <a:spLocks/>
          </p:cNvSpPr>
          <p:nvPr/>
        </p:nvSpPr>
        <p:spPr bwMode="auto">
          <a:xfrm>
            <a:off x="977900" y="3243263"/>
            <a:ext cx="4297363" cy="2768600"/>
          </a:xfrm>
          <a:custGeom>
            <a:avLst/>
            <a:gdLst>
              <a:gd name="T0" fmla="*/ 0 w 2707"/>
              <a:gd name="T1" fmla="*/ 1744 h 1744"/>
              <a:gd name="T2" fmla="*/ 2707 w 2707"/>
              <a:gd name="T3" fmla="*/ 0 h 174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707" h="1744">
                <a:moveTo>
                  <a:pt x="0" y="1744"/>
                </a:moveTo>
                <a:lnTo>
                  <a:pt x="2707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006626" name="Text Box 34"/>
          <p:cNvSpPr txBox="1">
            <a:spLocks noChangeArrowheads="1"/>
          </p:cNvSpPr>
          <p:nvPr/>
        </p:nvSpPr>
        <p:spPr bwMode="auto">
          <a:xfrm>
            <a:off x="5008563" y="2697163"/>
            <a:ext cx="4778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</a:t>
            </a:r>
            <a:endParaRPr lang="ru-RU" sz="3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006628" name="Text Box 36"/>
          <p:cNvSpPr txBox="1">
            <a:spLocks noChangeArrowheads="1"/>
          </p:cNvSpPr>
          <p:nvPr/>
        </p:nvSpPr>
        <p:spPr bwMode="auto">
          <a:xfrm>
            <a:off x="1346200" y="5570538"/>
            <a:ext cx="7159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30</a:t>
            </a:r>
            <a:r>
              <a:rPr lang="en-US" sz="28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006629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6037684"/>
              </p:ext>
            </p:extLst>
          </p:nvPr>
        </p:nvGraphicFramePr>
        <p:xfrm>
          <a:off x="998682" y="1558437"/>
          <a:ext cx="3367088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6753" name="Формула" r:id="rId10" imgW="1422360" imgH="203040" progId="Equation.3">
                  <p:embed/>
                </p:oleObj>
              </mc:Choice>
              <mc:Fallback>
                <p:oleObj name="Формула" r:id="rId10" imgW="1422360" imgH="20304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682" y="1558437"/>
                        <a:ext cx="3367088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6630" name="Text Box 38"/>
          <p:cNvSpPr txBox="1">
            <a:spLocks noChangeArrowheads="1"/>
          </p:cNvSpPr>
          <p:nvPr/>
        </p:nvSpPr>
        <p:spPr bwMode="auto">
          <a:xfrm>
            <a:off x="1341438" y="5562600"/>
            <a:ext cx="7159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30</a:t>
            </a:r>
            <a:r>
              <a:rPr lang="en-US" sz="28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006631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3692165"/>
              </p:ext>
            </p:extLst>
          </p:nvPr>
        </p:nvGraphicFramePr>
        <p:xfrm>
          <a:off x="4994796" y="4843870"/>
          <a:ext cx="2422525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6754" name="Формула" r:id="rId12" imgW="927000" imgH="469800" progId="Equation.3">
                  <p:embed/>
                </p:oleObj>
              </mc:Choice>
              <mc:Fallback>
                <p:oleObj name="Формула" r:id="rId12" imgW="927000" imgH="4698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4796" y="4843870"/>
                        <a:ext cx="2422525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6637" name="Text Box 45"/>
          <p:cNvSpPr txBox="1">
            <a:spLocks noChangeArrowheads="1"/>
          </p:cNvSpPr>
          <p:nvPr/>
        </p:nvSpPr>
        <p:spPr bwMode="auto">
          <a:xfrm>
            <a:off x="1370013" y="4205288"/>
            <a:ext cx="3825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ru-RU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06639" name="Rectangle 47"/>
          <p:cNvSpPr>
            <a:spLocks noChangeArrowheads="1"/>
          </p:cNvSpPr>
          <p:nvPr/>
        </p:nvSpPr>
        <p:spPr bwMode="auto">
          <a:xfrm>
            <a:off x="3505200" y="274320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06640" name="Text Box 48"/>
          <p:cNvSpPr txBox="1">
            <a:spLocks noChangeArrowheads="1"/>
          </p:cNvSpPr>
          <p:nvPr/>
        </p:nvSpPr>
        <p:spPr bwMode="auto">
          <a:xfrm rot="-1284778">
            <a:off x="2209800" y="3367088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105</a:t>
            </a:r>
            <a:r>
              <a:rPr lang="en-US" sz="28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06641" name="Text Box 49"/>
          <p:cNvSpPr txBox="1">
            <a:spLocks noChangeArrowheads="1"/>
          </p:cNvSpPr>
          <p:nvPr/>
        </p:nvSpPr>
        <p:spPr bwMode="auto">
          <a:xfrm>
            <a:off x="1341438" y="5562600"/>
            <a:ext cx="7159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30</a:t>
            </a:r>
            <a:r>
              <a:rPr lang="en-US" sz="28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006642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936143"/>
              </p:ext>
            </p:extLst>
          </p:nvPr>
        </p:nvGraphicFramePr>
        <p:xfrm>
          <a:off x="4653756" y="5883275"/>
          <a:ext cx="1792288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6755" name="Формула" r:id="rId14" imgW="685800" imgH="215640" progId="Equation.3">
                  <p:embed/>
                </p:oleObj>
              </mc:Choice>
              <mc:Fallback>
                <p:oleObj name="Формула" r:id="rId14" imgW="685800" imgH="21564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3756" y="5883275"/>
                        <a:ext cx="1792288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6643" name="Freeform 51"/>
          <p:cNvSpPr>
            <a:spLocks/>
          </p:cNvSpPr>
          <p:nvPr/>
        </p:nvSpPr>
        <p:spPr bwMode="auto">
          <a:xfrm>
            <a:off x="2209800" y="3200400"/>
            <a:ext cx="609600" cy="304800"/>
          </a:xfrm>
          <a:custGeom>
            <a:avLst/>
            <a:gdLst>
              <a:gd name="T0" fmla="*/ 0 w 384"/>
              <a:gd name="T1" fmla="*/ 192 h 192"/>
              <a:gd name="T2" fmla="*/ 232 w 384"/>
              <a:gd name="T3" fmla="*/ 160 h 192"/>
              <a:gd name="T4" fmla="*/ 384 w 384"/>
              <a:gd name="T5" fmla="*/ 0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4" h="192">
                <a:moveTo>
                  <a:pt x="0" y="192"/>
                </a:moveTo>
                <a:cubicBezTo>
                  <a:pt x="39" y="187"/>
                  <a:pt x="168" y="192"/>
                  <a:pt x="232" y="160"/>
                </a:cubicBezTo>
                <a:cubicBezTo>
                  <a:pt x="296" y="128"/>
                  <a:pt x="352" y="33"/>
                  <a:pt x="384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grpSp>
        <p:nvGrpSpPr>
          <p:cNvPr id="1006648" name="Group 56"/>
          <p:cNvGrpSpPr>
            <a:grpSpLocks/>
          </p:cNvGrpSpPr>
          <p:nvPr/>
        </p:nvGrpSpPr>
        <p:grpSpPr bwMode="auto">
          <a:xfrm>
            <a:off x="1257300" y="5800725"/>
            <a:ext cx="120650" cy="211138"/>
            <a:chOff x="792" y="3654"/>
            <a:chExt cx="76" cy="133"/>
          </a:xfrm>
        </p:grpSpPr>
        <p:sp>
          <p:nvSpPr>
            <p:cNvPr id="1006627" name="Freeform 35"/>
            <p:cNvSpPr>
              <a:spLocks/>
            </p:cNvSpPr>
            <p:nvPr/>
          </p:nvSpPr>
          <p:spPr bwMode="auto">
            <a:xfrm>
              <a:off x="819" y="3654"/>
              <a:ext cx="49" cy="133"/>
            </a:xfrm>
            <a:custGeom>
              <a:avLst/>
              <a:gdLst>
                <a:gd name="T0" fmla="*/ 45 w 49"/>
                <a:gd name="T1" fmla="*/ 133 h 133"/>
                <a:gd name="T2" fmla="*/ 42 w 49"/>
                <a:gd name="T3" fmla="*/ 51 h 133"/>
                <a:gd name="T4" fmla="*/ 0 w 49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" h="133">
                  <a:moveTo>
                    <a:pt x="45" y="133"/>
                  </a:moveTo>
                  <a:cubicBezTo>
                    <a:pt x="45" y="119"/>
                    <a:pt x="49" y="73"/>
                    <a:pt x="42" y="51"/>
                  </a:cubicBezTo>
                  <a:cubicBezTo>
                    <a:pt x="35" y="29"/>
                    <a:pt x="9" y="11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1006647" name="Freeform 55"/>
            <p:cNvSpPr>
              <a:spLocks/>
            </p:cNvSpPr>
            <p:nvPr/>
          </p:nvSpPr>
          <p:spPr bwMode="auto">
            <a:xfrm>
              <a:off x="792" y="3678"/>
              <a:ext cx="42" cy="108"/>
            </a:xfrm>
            <a:custGeom>
              <a:avLst/>
              <a:gdLst>
                <a:gd name="T0" fmla="*/ 39 w 42"/>
                <a:gd name="T1" fmla="*/ 108 h 108"/>
                <a:gd name="T2" fmla="*/ 36 w 42"/>
                <a:gd name="T3" fmla="*/ 39 h 108"/>
                <a:gd name="T4" fmla="*/ 0 w 42"/>
                <a:gd name="T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108">
                  <a:moveTo>
                    <a:pt x="39" y="108"/>
                  </a:moveTo>
                  <a:cubicBezTo>
                    <a:pt x="39" y="97"/>
                    <a:pt x="42" y="57"/>
                    <a:pt x="36" y="39"/>
                  </a:cubicBezTo>
                  <a:cubicBezTo>
                    <a:pt x="30" y="21"/>
                    <a:pt x="8" y="8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grpSp>
        <p:nvGrpSpPr>
          <p:cNvPr id="1006649" name="Group 57"/>
          <p:cNvGrpSpPr>
            <a:grpSpLocks/>
          </p:cNvGrpSpPr>
          <p:nvPr/>
        </p:nvGrpSpPr>
        <p:grpSpPr bwMode="auto">
          <a:xfrm rot="10800000">
            <a:off x="4908550" y="3217863"/>
            <a:ext cx="120650" cy="211137"/>
            <a:chOff x="792" y="3654"/>
            <a:chExt cx="76" cy="133"/>
          </a:xfrm>
        </p:grpSpPr>
        <p:sp>
          <p:nvSpPr>
            <p:cNvPr id="1006650" name="Freeform 58"/>
            <p:cNvSpPr>
              <a:spLocks/>
            </p:cNvSpPr>
            <p:nvPr/>
          </p:nvSpPr>
          <p:spPr bwMode="auto">
            <a:xfrm>
              <a:off x="819" y="3654"/>
              <a:ext cx="49" cy="133"/>
            </a:xfrm>
            <a:custGeom>
              <a:avLst/>
              <a:gdLst>
                <a:gd name="T0" fmla="*/ 45 w 49"/>
                <a:gd name="T1" fmla="*/ 133 h 133"/>
                <a:gd name="T2" fmla="*/ 42 w 49"/>
                <a:gd name="T3" fmla="*/ 51 h 133"/>
                <a:gd name="T4" fmla="*/ 0 w 49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" h="133">
                  <a:moveTo>
                    <a:pt x="45" y="133"/>
                  </a:moveTo>
                  <a:cubicBezTo>
                    <a:pt x="45" y="119"/>
                    <a:pt x="49" y="73"/>
                    <a:pt x="42" y="51"/>
                  </a:cubicBezTo>
                  <a:cubicBezTo>
                    <a:pt x="35" y="29"/>
                    <a:pt x="9" y="11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1006651" name="Freeform 59"/>
            <p:cNvSpPr>
              <a:spLocks/>
            </p:cNvSpPr>
            <p:nvPr/>
          </p:nvSpPr>
          <p:spPr bwMode="auto">
            <a:xfrm>
              <a:off x="792" y="3678"/>
              <a:ext cx="42" cy="108"/>
            </a:xfrm>
            <a:custGeom>
              <a:avLst/>
              <a:gdLst>
                <a:gd name="T0" fmla="*/ 39 w 42"/>
                <a:gd name="T1" fmla="*/ 108 h 108"/>
                <a:gd name="T2" fmla="*/ 36 w 42"/>
                <a:gd name="T3" fmla="*/ 39 h 108"/>
                <a:gd name="T4" fmla="*/ 0 w 42"/>
                <a:gd name="T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108">
                  <a:moveTo>
                    <a:pt x="39" y="108"/>
                  </a:moveTo>
                  <a:cubicBezTo>
                    <a:pt x="39" y="97"/>
                    <a:pt x="42" y="57"/>
                    <a:pt x="36" y="39"/>
                  </a:cubicBezTo>
                  <a:cubicBezTo>
                    <a:pt x="30" y="21"/>
                    <a:pt x="8" y="8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grpSp>
        <p:nvGrpSpPr>
          <p:cNvPr id="1006658" name="Group 66"/>
          <p:cNvGrpSpPr>
            <a:grpSpLocks/>
          </p:cNvGrpSpPr>
          <p:nvPr/>
        </p:nvGrpSpPr>
        <p:grpSpPr bwMode="auto">
          <a:xfrm>
            <a:off x="1143000" y="5594350"/>
            <a:ext cx="214313" cy="255588"/>
            <a:chOff x="720" y="3524"/>
            <a:chExt cx="135" cy="161"/>
          </a:xfrm>
        </p:grpSpPr>
        <p:grpSp>
          <p:nvGrpSpPr>
            <p:cNvPr id="1006652" name="Group 60"/>
            <p:cNvGrpSpPr>
              <a:grpSpLocks/>
            </p:cNvGrpSpPr>
            <p:nvPr/>
          </p:nvGrpSpPr>
          <p:grpSpPr bwMode="auto">
            <a:xfrm rot="-1753155">
              <a:off x="720" y="3552"/>
              <a:ext cx="76" cy="133"/>
              <a:chOff x="792" y="3654"/>
              <a:chExt cx="76" cy="133"/>
            </a:xfrm>
          </p:grpSpPr>
          <p:sp>
            <p:nvSpPr>
              <p:cNvPr id="1006653" name="Freeform 61"/>
              <p:cNvSpPr>
                <a:spLocks/>
              </p:cNvSpPr>
              <p:nvPr/>
            </p:nvSpPr>
            <p:spPr bwMode="auto">
              <a:xfrm>
                <a:off x="819" y="3654"/>
                <a:ext cx="49" cy="133"/>
              </a:xfrm>
              <a:custGeom>
                <a:avLst/>
                <a:gdLst>
                  <a:gd name="T0" fmla="*/ 45 w 49"/>
                  <a:gd name="T1" fmla="*/ 133 h 133"/>
                  <a:gd name="T2" fmla="*/ 42 w 49"/>
                  <a:gd name="T3" fmla="*/ 51 h 133"/>
                  <a:gd name="T4" fmla="*/ 0 w 49"/>
                  <a:gd name="T5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9" h="133">
                    <a:moveTo>
                      <a:pt x="45" y="133"/>
                    </a:moveTo>
                    <a:cubicBezTo>
                      <a:pt x="45" y="119"/>
                      <a:pt x="49" y="73"/>
                      <a:pt x="42" y="51"/>
                    </a:cubicBezTo>
                    <a:cubicBezTo>
                      <a:pt x="35" y="29"/>
                      <a:pt x="9" y="11"/>
                      <a:pt x="0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006654" name="Freeform 62"/>
              <p:cNvSpPr>
                <a:spLocks/>
              </p:cNvSpPr>
              <p:nvPr/>
            </p:nvSpPr>
            <p:spPr bwMode="auto">
              <a:xfrm>
                <a:off x="792" y="3678"/>
                <a:ext cx="42" cy="108"/>
              </a:xfrm>
              <a:custGeom>
                <a:avLst/>
                <a:gdLst>
                  <a:gd name="T0" fmla="*/ 39 w 42"/>
                  <a:gd name="T1" fmla="*/ 108 h 108"/>
                  <a:gd name="T2" fmla="*/ 36 w 42"/>
                  <a:gd name="T3" fmla="*/ 39 h 108"/>
                  <a:gd name="T4" fmla="*/ 0 w 42"/>
                  <a:gd name="T5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108">
                    <a:moveTo>
                      <a:pt x="39" y="108"/>
                    </a:moveTo>
                    <a:cubicBezTo>
                      <a:pt x="39" y="97"/>
                      <a:pt x="42" y="57"/>
                      <a:pt x="36" y="39"/>
                    </a:cubicBezTo>
                    <a:cubicBezTo>
                      <a:pt x="30" y="21"/>
                      <a:pt x="8" y="8"/>
                      <a:pt x="0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ru-RU"/>
              </a:p>
            </p:txBody>
          </p:sp>
        </p:grpSp>
        <p:sp>
          <p:nvSpPr>
            <p:cNvPr id="1006656" name="Freeform 64"/>
            <p:cNvSpPr>
              <a:spLocks/>
            </p:cNvSpPr>
            <p:nvPr/>
          </p:nvSpPr>
          <p:spPr bwMode="auto">
            <a:xfrm>
              <a:off x="738" y="3524"/>
              <a:ext cx="117" cy="103"/>
            </a:xfrm>
            <a:custGeom>
              <a:avLst/>
              <a:gdLst>
                <a:gd name="T0" fmla="*/ 117 w 117"/>
                <a:gd name="T1" fmla="*/ 103 h 103"/>
                <a:gd name="T2" fmla="*/ 62 w 117"/>
                <a:gd name="T3" fmla="*/ 24 h 103"/>
                <a:gd name="T4" fmla="*/ 0 w 117"/>
                <a:gd name="T5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103">
                  <a:moveTo>
                    <a:pt x="117" y="103"/>
                  </a:moveTo>
                  <a:cubicBezTo>
                    <a:pt x="108" y="90"/>
                    <a:pt x="81" y="41"/>
                    <a:pt x="62" y="24"/>
                  </a:cubicBezTo>
                  <a:cubicBezTo>
                    <a:pt x="43" y="7"/>
                    <a:pt x="13" y="5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sp>
        <p:nvSpPr>
          <p:cNvPr id="60" name="Прямоугольник 59"/>
          <p:cNvSpPr/>
          <p:nvPr/>
        </p:nvSpPr>
        <p:spPr>
          <a:xfrm>
            <a:off x="675678" y="56667"/>
            <a:ext cx="35702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/>
                <a:solidFill>
                  <a:srgbClr val="00B0F0"/>
                </a:solidFill>
                <a:latin typeface="Monotype Corsiva" panose="03010101010201010101" pitchFamily="66" charset="0"/>
              </a:rPr>
              <a:t>Задача № 5</a:t>
            </a:r>
            <a:endParaRPr lang="ru-RU" sz="6000" b="1" cap="none" spc="0" dirty="0">
              <a:ln/>
              <a:solidFill>
                <a:srgbClr val="00B0F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207393" y="443636"/>
            <a:ext cx="16337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3399"/>
                </a:solidFill>
                <a:latin typeface="Monotype Corsiva" panose="03010101010201010101" pitchFamily="66" charset="0"/>
              </a:rPr>
              <a:t>Таблица</a:t>
            </a:r>
            <a:endParaRPr lang="ru-RU" sz="3200" dirty="0">
              <a:solidFill>
                <a:srgbClr val="FF3399"/>
              </a:solidFill>
              <a:latin typeface="Monotype Corsiva" panose="03010101010201010101" pitchFamily="66" charset="0"/>
            </a:endParaRPr>
          </a:p>
        </p:txBody>
      </p:sp>
      <p:sp>
        <p:nvSpPr>
          <p:cNvPr id="62" name="Управляющая кнопка: настраиваемая 61">
            <a:hlinkClick r:id="rId16" action="ppaction://hlinksldjump" highlightClick="1"/>
          </p:cNvPr>
          <p:cNvSpPr/>
          <p:nvPr/>
        </p:nvSpPr>
        <p:spPr bwMode="auto">
          <a:xfrm>
            <a:off x="5895611" y="461259"/>
            <a:ext cx="2209800" cy="545931"/>
          </a:xfrm>
          <a:prstGeom prst="actionButtonBlank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smtClean="0">
              <a:ln>
                <a:noFill/>
              </a:ln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Управляющая кнопка: домой 62">
            <a:hlinkClick r:id="" action="ppaction://hlinkshowjump?jump=lastslide" highlightClick="1"/>
          </p:cNvPr>
          <p:cNvSpPr/>
          <p:nvPr/>
        </p:nvSpPr>
        <p:spPr bwMode="auto">
          <a:xfrm>
            <a:off x="8023969" y="6322133"/>
            <a:ext cx="461962" cy="328297"/>
          </a:xfrm>
          <a:prstGeom prst="actionButtonHom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smtClean="0">
              <a:ln>
                <a:noFill/>
              </a:ln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0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0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0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06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06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06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066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066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066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066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066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066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066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066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59259E-6 L 0.30591 -0.34884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10066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95" y="-17454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59259E-6 L 0.30591 -0.34884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10066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95" y="-1745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06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06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06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066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066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066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066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066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066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066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066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06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06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06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066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066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066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066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066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066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066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066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06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06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06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065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065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065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065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065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065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065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065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06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06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06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066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066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066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066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066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066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066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066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006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006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96296E-6 C 4.16667E-6 -0.0044 4.16667E-6 -0.00834 4.16667E-6 -0.0125 L 0.01388 -0.34306 L 0.05763 -0.38611 " pathEditMode="relative" rAng="0" ptsTypes="AAAA">
                                      <p:cBhvr>
                                        <p:cTn id="111" dur="1000" fill="hold"/>
                                        <p:tgtEl>
                                          <p:spTgt spid="10065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2" y="-19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07407E-6 L 0.37292 -0.35139 " pathEditMode="relative" rAng="0" ptsTypes="AA">
                                      <p:cBhvr>
                                        <p:cTn id="114" dur="1000" fill="hold"/>
                                        <p:tgtEl>
                                          <p:spTgt spid="10066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46" y="-17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591 -0.34884 L 0.33594 -0.44745 L 0.37327 -0.44884 " pathEditMode="relative" rAng="0" ptsTypes="AAA">
                                      <p:cBhvr>
                                        <p:cTn id="117" dur="1000" fill="hold"/>
                                        <p:tgtEl>
                                          <p:spTgt spid="10066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68" y="-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006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1006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1006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1006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1006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100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100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6646" grpId="0" animBg="1"/>
      <p:bldP spid="1006645" grpId="1"/>
      <p:bldP spid="1006595" grpId="1"/>
      <p:bldP spid="1006595" grpId="2"/>
      <p:bldP spid="1006622" grpId="0" animBg="1"/>
      <p:bldP spid="1006623" grpId="0" animBg="1"/>
      <p:bldP spid="1006630" grpId="1"/>
      <p:bldP spid="1006637" grpId="0"/>
      <p:bldP spid="1006641" grpId="2"/>
      <p:bldP spid="1006641" grpId="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2400"/>
            <a:ext cx="9753600" cy="694029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38200" y="533400"/>
            <a:ext cx="50433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u="sng" cap="none" spc="0" dirty="0" smtClean="0">
                <a:ln/>
                <a:solidFill>
                  <a:schemeClr val="accent3"/>
                </a:solidFill>
                <a:latin typeface="Monotype Corsiva" panose="03010101010201010101" pitchFamily="66" charset="0"/>
              </a:rPr>
              <a:t>Домашнее задание</a:t>
            </a:r>
            <a:endParaRPr lang="ru-RU" sz="5400" b="1" u="sng" cap="none" spc="0" dirty="0">
              <a:ln/>
              <a:solidFill>
                <a:schemeClr val="accent3"/>
              </a:solidFill>
              <a:latin typeface="Monotype Corsiva" panose="03010101010201010101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199" y="1600200"/>
            <a:ext cx="50433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Стр. 162-163, п.110; доказать теорему 12.2; по рабочей тетради   № 99 – 104 </a:t>
            </a:r>
            <a:endParaRPr lang="ru-RU" sz="3600" i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682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4226" name="Group 2"/>
          <p:cNvGrpSpPr>
            <a:grpSpLocks/>
          </p:cNvGrpSpPr>
          <p:nvPr/>
        </p:nvGrpSpPr>
        <p:grpSpPr bwMode="auto">
          <a:xfrm>
            <a:off x="76200" y="152400"/>
            <a:ext cx="9004300" cy="6553200"/>
            <a:chOff x="168" y="176"/>
            <a:chExt cx="5408" cy="3928"/>
          </a:xfrm>
        </p:grpSpPr>
        <p:sp>
          <p:nvSpPr>
            <p:cNvPr id="564227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4228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4229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4230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4231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4232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4233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4234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564286" name="Object 6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1727" name="Формула" r:id="rId4" imgW="114120" imgH="215640" progId="Equation.3">
                  <p:embed/>
                </p:oleObj>
              </mc:Choice>
              <mc:Fallback>
                <p:oleObj name="Формула" r:id="rId4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06650" y="417317"/>
            <a:ext cx="7543800" cy="184665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Monotype Corsiva" panose="03010101010201010101" pitchFamily="66" charset="0"/>
              </a:rPr>
              <a:t>Теорема 12.2</a:t>
            </a:r>
          </a:p>
          <a:p>
            <a:pPr algn="ctr"/>
            <a:r>
              <a:rPr lang="ru-RU" sz="440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Monotype Corsiva" panose="03010101010201010101" pitchFamily="66" charset="0"/>
              </a:rPr>
              <a:t>(теорема синусов)</a:t>
            </a:r>
            <a:endParaRPr lang="ru-RU" sz="4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  <a:latin typeface="Monotype Corsiva" panose="03010101010201010101" pitchFamily="66" charset="0"/>
            </a:endParaRPr>
          </a:p>
        </p:txBody>
      </p:sp>
      <p:sp>
        <p:nvSpPr>
          <p:cNvPr id="14" name="Rectangle 97"/>
          <p:cNvSpPr>
            <a:spLocks noChangeArrowheads="1"/>
          </p:cNvSpPr>
          <p:nvPr/>
        </p:nvSpPr>
        <p:spPr bwMode="auto">
          <a:xfrm>
            <a:off x="476250" y="2481134"/>
            <a:ext cx="830580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Стороны </a:t>
            </a:r>
            <a:r>
              <a:rPr lang="ru-RU" sz="44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треугольника пропорциональны синусам противолежащих углов.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956" y="4564349"/>
            <a:ext cx="2814545" cy="1876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1032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612" name="Freeform 4"/>
          <p:cNvSpPr>
            <a:spLocks/>
          </p:cNvSpPr>
          <p:nvPr/>
        </p:nvSpPr>
        <p:spPr bwMode="auto">
          <a:xfrm>
            <a:off x="2911475" y="4505325"/>
            <a:ext cx="1292225" cy="1117600"/>
          </a:xfrm>
          <a:custGeom>
            <a:avLst/>
            <a:gdLst>
              <a:gd name="T0" fmla="*/ 814 w 814"/>
              <a:gd name="T1" fmla="*/ 698 h 704"/>
              <a:gd name="T2" fmla="*/ 48 w 814"/>
              <a:gd name="T3" fmla="*/ 704 h 704"/>
              <a:gd name="T4" fmla="*/ 0 w 814"/>
              <a:gd name="T5" fmla="*/ 480 h 704"/>
              <a:gd name="T6" fmla="*/ 48 w 814"/>
              <a:gd name="T7" fmla="*/ 288 h 704"/>
              <a:gd name="T8" fmla="*/ 112 w 814"/>
              <a:gd name="T9" fmla="*/ 160 h 704"/>
              <a:gd name="T10" fmla="*/ 400 w 814"/>
              <a:gd name="T11" fmla="*/ 0 h 704"/>
              <a:gd name="T12" fmla="*/ 814 w 814"/>
              <a:gd name="T13" fmla="*/ 698 h 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14" h="704">
                <a:moveTo>
                  <a:pt x="814" y="698"/>
                </a:moveTo>
                <a:lnTo>
                  <a:pt x="48" y="704"/>
                </a:lnTo>
                <a:lnTo>
                  <a:pt x="0" y="480"/>
                </a:lnTo>
                <a:lnTo>
                  <a:pt x="48" y="288"/>
                </a:lnTo>
                <a:lnTo>
                  <a:pt x="112" y="160"/>
                </a:lnTo>
                <a:lnTo>
                  <a:pt x="400" y="0"/>
                </a:lnTo>
                <a:lnTo>
                  <a:pt x="814" y="698"/>
                </a:lnTo>
                <a:close/>
              </a:path>
            </a:pathLst>
          </a:custGeom>
          <a:gradFill rotWithShape="1">
            <a:gsLst>
              <a:gs pos="0">
                <a:srgbClr val="66CCFF"/>
              </a:gs>
              <a:gs pos="100000">
                <a:schemeClr val="bg1"/>
              </a:gs>
            </a:gsLst>
            <a:path path="rect">
              <a:fillToRect l="100000" t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64615" name="Freeform 7"/>
          <p:cNvSpPr>
            <a:spLocks/>
          </p:cNvSpPr>
          <p:nvPr/>
        </p:nvSpPr>
        <p:spPr bwMode="auto">
          <a:xfrm>
            <a:off x="2057400" y="3416300"/>
            <a:ext cx="1600200" cy="1308100"/>
          </a:xfrm>
          <a:custGeom>
            <a:avLst/>
            <a:gdLst>
              <a:gd name="T0" fmla="*/ 576 w 1008"/>
              <a:gd name="T1" fmla="*/ 0 h 824"/>
              <a:gd name="T2" fmla="*/ 0 w 1008"/>
              <a:gd name="T3" fmla="*/ 568 h 824"/>
              <a:gd name="T4" fmla="*/ 116 w 1008"/>
              <a:gd name="T5" fmla="*/ 680 h 824"/>
              <a:gd name="T6" fmla="*/ 256 w 1008"/>
              <a:gd name="T7" fmla="*/ 777 h 824"/>
              <a:gd name="T8" fmla="*/ 371 w 1008"/>
              <a:gd name="T9" fmla="*/ 824 h 824"/>
              <a:gd name="T10" fmla="*/ 1008 w 1008"/>
              <a:gd name="T11" fmla="*/ 790 h 824"/>
              <a:gd name="T12" fmla="*/ 576 w 1008"/>
              <a:gd name="T13" fmla="*/ 0 h 8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08" h="824">
                <a:moveTo>
                  <a:pt x="576" y="0"/>
                </a:moveTo>
                <a:lnTo>
                  <a:pt x="0" y="568"/>
                </a:lnTo>
                <a:lnTo>
                  <a:pt x="116" y="680"/>
                </a:lnTo>
                <a:lnTo>
                  <a:pt x="256" y="777"/>
                </a:lnTo>
                <a:lnTo>
                  <a:pt x="371" y="824"/>
                </a:lnTo>
                <a:lnTo>
                  <a:pt x="1008" y="790"/>
                </a:lnTo>
                <a:lnTo>
                  <a:pt x="576" y="0"/>
                </a:lnTo>
                <a:close/>
              </a:path>
            </a:pathLst>
          </a:cu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64618" name="Freeform 10"/>
          <p:cNvSpPr>
            <a:spLocks/>
          </p:cNvSpPr>
          <p:nvPr/>
        </p:nvSpPr>
        <p:spPr bwMode="auto">
          <a:xfrm>
            <a:off x="777875" y="4606925"/>
            <a:ext cx="1371600" cy="1016000"/>
          </a:xfrm>
          <a:custGeom>
            <a:avLst/>
            <a:gdLst>
              <a:gd name="T0" fmla="*/ 0 w 864"/>
              <a:gd name="T1" fmla="*/ 640 h 640"/>
              <a:gd name="T2" fmla="*/ 816 w 864"/>
              <a:gd name="T3" fmla="*/ 640 h 640"/>
              <a:gd name="T4" fmla="*/ 864 w 864"/>
              <a:gd name="T5" fmla="*/ 400 h 640"/>
              <a:gd name="T6" fmla="*/ 816 w 864"/>
              <a:gd name="T7" fmla="*/ 208 h 640"/>
              <a:gd name="T8" fmla="*/ 752 w 864"/>
              <a:gd name="T9" fmla="*/ 80 h 640"/>
              <a:gd name="T10" fmla="*/ 608 w 864"/>
              <a:gd name="T11" fmla="*/ 0 h 640"/>
              <a:gd name="T12" fmla="*/ 0 w 864"/>
              <a:gd name="T13" fmla="*/ 640 h 6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4" h="640">
                <a:moveTo>
                  <a:pt x="0" y="640"/>
                </a:moveTo>
                <a:lnTo>
                  <a:pt x="816" y="640"/>
                </a:lnTo>
                <a:lnTo>
                  <a:pt x="864" y="400"/>
                </a:lnTo>
                <a:lnTo>
                  <a:pt x="816" y="208"/>
                </a:lnTo>
                <a:lnTo>
                  <a:pt x="752" y="80"/>
                </a:lnTo>
                <a:lnTo>
                  <a:pt x="608" y="0"/>
                </a:lnTo>
                <a:lnTo>
                  <a:pt x="0" y="640"/>
                </a:lnTo>
                <a:close/>
              </a:path>
            </a:pathLst>
          </a:cu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64622" name="AutoShape 14"/>
          <p:cNvSpPr>
            <a:spLocks noChangeArrowheads="1"/>
          </p:cNvSpPr>
          <p:nvPr/>
        </p:nvSpPr>
        <p:spPr bwMode="auto">
          <a:xfrm>
            <a:off x="777875" y="3413125"/>
            <a:ext cx="3429000" cy="2209800"/>
          </a:xfrm>
          <a:prstGeom prst="triangle">
            <a:avLst>
              <a:gd name="adj" fmla="val 64074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00FF00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64624" name="Text Box 16"/>
          <p:cNvSpPr txBox="1">
            <a:spLocks noChangeArrowheads="1"/>
          </p:cNvSpPr>
          <p:nvPr/>
        </p:nvSpPr>
        <p:spPr bwMode="auto">
          <a:xfrm>
            <a:off x="549275" y="5546725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ru-RU" sz="28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64625" name="Text Box 17"/>
          <p:cNvSpPr txBox="1">
            <a:spLocks noChangeArrowheads="1"/>
          </p:cNvSpPr>
          <p:nvPr/>
        </p:nvSpPr>
        <p:spPr bwMode="auto">
          <a:xfrm>
            <a:off x="2759075" y="2955925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</a:p>
        </p:txBody>
      </p:sp>
      <p:sp>
        <p:nvSpPr>
          <p:cNvPr id="964626" name="Text Box 18"/>
          <p:cNvSpPr txBox="1">
            <a:spLocks noChangeArrowheads="1"/>
          </p:cNvSpPr>
          <p:nvPr/>
        </p:nvSpPr>
        <p:spPr bwMode="auto">
          <a:xfrm>
            <a:off x="3978275" y="5561013"/>
            <a:ext cx="441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ru-RU" sz="28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964640" name="Picture 32" descr="Рисунок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47323" flipH="1" flipV="1">
            <a:off x="3132138" y="4038600"/>
            <a:ext cx="1135062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4642" name="Picture 34" descr="Рисунок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956050">
            <a:off x="1999456" y="5391944"/>
            <a:ext cx="1135063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4644" name="Picture 36" descr="Рисунок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91962">
            <a:off x="1371600" y="4191000"/>
            <a:ext cx="1135063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64654" name="Rectangle 46"/>
          <p:cNvSpPr>
            <a:spLocks noChangeArrowheads="1"/>
          </p:cNvSpPr>
          <p:nvPr/>
        </p:nvSpPr>
        <p:spPr bwMode="auto">
          <a:xfrm>
            <a:off x="152400" y="6858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     </a:t>
            </a:r>
            <a:endParaRPr lang="ru-RU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grpSp>
        <p:nvGrpSpPr>
          <p:cNvPr id="964685" name="Group 77"/>
          <p:cNvGrpSpPr>
            <a:grpSpLocks/>
          </p:cNvGrpSpPr>
          <p:nvPr/>
        </p:nvGrpSpPr>
        <p:grpSpPr bwMode="auto">
          <a:xfrm>
            <a:off x="2016125" y="1524000"/>
            <a:ext cx="1336675" cy="1447800"/>
            <a:chOff x="2544" y="480"/>
            <a:chExt cx="842" cy="912"/>
          </a:xfrm>
        </p:grpSpPr>
        <p:sp>
          <p:nvSpPr>
            <p:cNvPr id="964657" name="Text Box 49"/>
            <p:cNvSpPr txBox="1">
              <a:spLocks noChangeArrowheads="1"/>
            </p:cNvSpPr>
            <p:nvPr/>
          </p:nvSpPr>
          <p:spPr bwMode="auto">
            <a:xfrm>
              <a:off x="2784" y="480"/>
              <a:ext cx="308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8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endParaRPr lang="ru-RU" sz="48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964658" name="Freeform 50"/>
            <p:cNvSpPr>
              <a:spLocks/>
            </p:cNvSpPr>
            <p:nvPr/>
          </p:nvSpPr>
          <p:spPr bwMode="auto">
            <a:xfrm>
              <a:off x="2592" y="960"/>
              <a:ext cx="664" cy="1"/>
            </a:xfrm>
            <a:custGeom>
              <a:avLst/>
              <a:gdLst>
                <a:gd name="T0" fmla="*/ 0 w 664"/>
                <a:gd name="T1" fmla="*/ 0 h 1"/>
                <a:gd name="T2" fmla="*/ 664 w 66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4" h="1">
                  <a:moveTo>
                    <a:pt x="0" y="0"/>
                  </a:moveTo>
                  <a:lnTo>
                    <a:pt x="664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964659" name="Text Box 51"/>
            <p:cNvSpPr txBox="1">
              <a:spLocks noChangeArrowheads="1"/>
            </p:cNvSpPr>
            <p:nvPr/>
          </p:nvSpPr>
          <p:spPr bwMode="auto">
            <a:xfrm>
              <a:off x="2544" y="873"/>
              <a:ext cx="842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8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sinA</a:t>
              </a:r>
              <a:endParaRPr lang="ru-RU" sz="48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964686" name="Group 78"/>
          <p:cNvGrpSpPr>
            <a:grpSpLocks/>
          </p:cNvGrpSpPr>
          <p:nvPr/>
        </p:nvGrpSpPr>
        <p:grpSpPr bwMode="auto">
          <a:xfrm>
            <a:off x="3692525" y="1524000"/>
            <a:ext cx="1336675" cy="1447800"/>
            <a:chOff x="3600" y="480"/>
            <a:chExt cx="842" cy="912"/>
          </a:xfrm>
        </p:grpSpPr>
        <p:sp>
          <p:nvSpPr>
            <p:cNvPr id="964662" name="Text Box 54"/>
            <p:cNvSpPr txBox="1">
              <a:spLocks noChangeArrowheads="1"/>
            </p:cNvSpPr>
            <p:nvPr/>
          </p:nvSpPr>
          <p:spPr bwMode="auto">
            <a:xfrm>
              <a:off x="3840" y="480"/>
              <a:ext cx="308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8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  <a:endParaRPr lang="ru-RU" sz="48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964663" name="Freeform 55"/>
            <p:cNvSpPr>
              <a:spLocks/>
            </p:cNvSpPr>
            <p:nvPr/>
          </p:nvSpPr>
          <p:spPr bwMode="auto">
            <a:xfrm>
              <a:off x="3648" y="960"/>
              <a:ext cx="664" cy="1"/>
            </a:xfrm>
            <a:custGeom>
              <a:avLst/>
              <a:gdLst>
                <a:gd name="T0" fmla="*/ 0 w 664"/>
                <a:gd name="T1" fmla="*/ 0 h 1"/>
                <a:gd name="T2" fmla="*/ 664 w 66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4" h="1">
                  <a:moveTo>
                    <a:pt x="0" y="0"/>
                  </a:moveTo>
                  <a:lnTo>
                    <a:pt x="664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964664" name="Text Box 56"/>
            <p:cNvSpPr txBox="1">
              <a:spLocks noChangeArrowheads="1"/>
            </p:cNvSpPr>
            <p:nvPr/>
          </p:nvSpPr>
          <p:spPr bwMode="auto">
            <a:xfrm>
              <a:off x="3600" y="873"/>
              <a:ext cx="842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8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sinB</a:t>
              </a:r>
              <a:endParaRPr lang="ru-RU" sz="48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964687" name="Group 79"/>
          <p:cNvGrpSpPr>
            <a:grpSpLocks/>
          </p:cNvGrpSpPr>
          <p:nvPr/>
        </p:nvGrpSpPr>
        <p:grpSpPr bwMode="auto">
          <a:xfrm>
            <a:off x="3159125" y="1828800"/>
            <a:ext cx="2208213" cy="823913"/>
            <a:chOff x="3264" y="672"/>
            <a:chExt cx="1391" cy="519"/>
          </a:xfrm>
        </p:grpSpPr>
        <p:sp>
          <p:nvSpPr>
            <p:cNvPr id="964660" name="Text Box 52"/>
            <p:cNvSpPr txBox="1">
              <a:spLocks noChangeArrowheads="1"/>
            </p:cNvSpPr>
            <p:nvPr/>
          </p:nvSpPr>
          <p:spPr bwMode="auto">
            <a:xfrm>
              <a:off x="3264" y="672"/>
              <a:ext cx="335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8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=</a:t>
              </a:r>
              <a:endParaRPr lang="ru-RU" sz="48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964665" name="Text Box 57"/>
            <p:cNvSpPr txBox="1">
              <a:spLocks noChangeArrowheads="1"/>
            </p:cNvSpPr>
            <p:nvPr/>
          </p:nvSpPr>
          <p:spPr bwMode="auto">
            <a:xfrm>
              <a:off x="4320" y="672"/>
              <a:ext cx="335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8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=</a:t>
              </a:r>
              <a:endParaRPr lang="ru-RU" sz="48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964684" name="Group 76"/>
          <p:cNvGrpSpPr>
            <a:grpSpLocks/>
          </p:cNvGrpSpPr>
          <p:nvPr/>
        </p:nvGrpSpPr>
        <p:grpSpPr bwMode="auto">
          <a:xfrm>
            <a:off x="5368925" y="1524000"/>
            <a:ext cx="1336675" cy="1447800"/>
            <a:chOff x="4656" y="480"/>
            <a:chExt cx="842" cy="912"/>
          </a:xfrm>
        </p:grpSpPr>
        <p:sp>
          <p:nvSpPr>
            <p:cNvPr id="964666" name="Text Box 58"/>
            <p:cNvSpPr txBox="1">
              <a:spLocks noChangeArrowheads="1"/>
            </p:cNvSpPr>
            <p:nvPr/>
          </p:nvSpPr>
          <p:spPr bwMode="auto">
            <a:xfrm>
              <a:off x="4896" y="480"/>
              <a:ext cx="286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8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c</a:t>
              </a:r>
              <a:endParaRPr lang="ru-RU" sz="48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964667" name="Freeform 59"/>
            <p:cNvSpPr>
              <a:spLocks/>
            </p:cNvSpPr>
            <p:nvPr/>
          </p:nvSpPr>
          <p:spPr bwMode="auto">
            <a:xfrm>
              <a:off x="4704" y="960"/>
              <a:ext cx="664" cy="1"/>
            </a:xfrm>
            <a:custGeom>
              <a:avLst/>
              <a:gdLst>
                <a:gd name="T0" fmla="*/ 0 w 664"/>
                <a:gd name="T1" fmla="*/ 0 h 1"/>
                <a:gd name="T2" fmla="*/ 664 w 66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4" h="1">
                  <a:moveTo>
                    <a:pt x="0" y="0"/>
                  </a:moveTo>
                  <a:lnTo>
                    <a:pt x="664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964668" name="Text Box 60"/>
            <p:cNvSpPr txBox="1">
              <a:spLocks noChangeArrowheads="1"/>
            </p:cNvSpPr>
            <p:nvPr/>
          </p:nvSpPr>
          <p:spPr bwMode="auto">
            <a:xfrm>
              <a:off x="4656" y="873"/>
              <a:ext cx="842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800" i="1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sinC</a:t>
              </a:r>
              <a:endParaRPr lang="ru-RU" sz="48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964672" name="Group 64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964673" name="Freeform 6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64674" name="Freeform 6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64675" name="Freeform 6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64676" name="Freeform 6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64677" name="Freeform 6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64678" name="Freeform 7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64679" name="Freeform 7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64680" name="Freeform 7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64681" name="Text Box 73"/>
          <p:cNvSpPr txBox="1">
            <a:spLocks noChangeArrowheads="1"/>
          </p:cNvSpPr>
          <p:nvPr/>
        </p:nvSpPr>
        <p:spPr bwMode="auto">
          <a:xfrm>
            <a:off x="1447800" y="3946525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endParaRPr lang="ru-RU" sz="4000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964682" name="Text Box 74"/>
          <p:cNvSpPr txBox="1">
            <a:spLocks noChangeArrowheads="1"/>
          </p:cNvSpPr>
          <p:nvPr/>
        </p:nvSpPr>
        <p:spPr bwMode="auto">
          <a:xfrm>
            <a:off x="2238375" y="5546725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</a:t>
            </a:r>
            <a:endParaRPr lang="ru-RU" sz="4000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964683" name="Text Box 75"/>
          <p:cNvSpPr txBox="1">
            <a:spLocks noChangeArrowheads="1"/>
          </p:cNvSpPr>
          <p:nvPr/>
        </p:nvSpPr>
        <p:spPr bwMode="auto">
          <a:xfrm>
            <a:off x="3657600" y="3946525"/>
            <a:ext cx="409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</a:t>
            </a:r>
            <a:endParaRPr lang="ru-RU" sz="4000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964705" name="Rectangle 97"/>
          <p:cNvSpPr>
            <a:spLocks noChangeArrowheads="1"/>
          </p:cNvSpPr>
          <p:nvPr/>
        </p:nvSpPr>
        <p:spPr bwMode="auto">
          <a:xfrm>
            <a:off x="204845" y="466186"/>
            <a:ext cx="881688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3600" i="1" dirty="0" smtClean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 </a:t>
            </a:r>
            <a:r>
              <a:rPr lang="ru-RU" sz="3600" i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треугольника пропорциональны синусам противолежащих углов.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0274" y="4505325"/>
            <a:ext cx="1323975" cy="16859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4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635 0.09237 L 8.33333E-7 -4.44444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9646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26" y="-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964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64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64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964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9646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64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44444E-6 L 0.03594 -0.2048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9646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8" y="-10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96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64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9646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64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11022E-16 L -0.21284 0.1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9646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42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64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64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64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64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64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646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646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646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646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646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646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646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646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9646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4612" grpId="0" animBg="1"/>
      <p:bldP spid="964615" grpId="0" animBg="1"/>
      <p:bldP spid="9646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707" name="Freeform 3"/>
          <p:cNvSpPr>
            <a:spLocks/>
          </p:cNvSpPr>
          <p:nvPr/>
        </p:nvSpPr>
        <p:spPr bwMode="auto">
          <a:xfrm>
            <a:off x="3035300" y="3416300"/>
            <a:ext cx="1181100" cy="1522413"/>
          </a:xfrm>
          <a:custGeom>
            <a:avLst/>
            <a:gdLst>
              <a:gd name="T0" fmla="*/ 712 w 744"/>
              <a:gd name="T1" fmla="*/ 0 h 959"/>
              <a:gd name="T2" fmla="*/ 0 w 744"/>
              <a:gd name="T3" fmla="*/ 496 h 959"/>
              <a:gd name="T4" fmla="*/ 104 w 744"/>
              <a:gd name="T5" fmla="*/ 664 h 959"/>
              <a:gd name="T6" fmla="*/ 238 w 744"/>
              <a:gd name="T7" fmla="*/ 793 h 959"/>
              <a:gd name="T8" fmla="*/ 401 w 744"/>
              <a:gd name="T9" fmla="*/ 905 h 959"/>
              <a:gd name="T10" fmla="*/ 534 w 744"/>
              <a:gd name="T11" fmla="*/ 959 h 959"/>
              <a:gd name="T12" fmla="*/ 744 w 744"/>
              <a:gd name="T13" fmla="*/ 936 h 959"/>
              <a:gd name="T14" fmla="*/ 712 w 744"/>
              <a:gd name="T15" fmla="*/ 0 h 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44" h="959">
                <a:moveTo>
                  <a:pt x="712" y="0"/>
                </a:moveTo>
                <a:lnTo>
                  <a:pt x="0" y="496"/>
                </a:lnTo>
                <a:lnTo>
                  <a:pt x="104" y="664"/>
                </a:lnTo>
                <a:lnTo>
                  <a:pt x="238" y="793"/>
                </a:lnTo>
                <a:lnTo>
                  <a:pt x="401" y="905"/>
                </a:lnTo>
                <a:lnTo>
                  <a:pt x="534" y="959"/>
                </a:lnTo>
                <a:lnTo>
                  <a:pt x="744" y="936"/>
                </a:lnTo>
                <a:lnTo>
                  <a:pt x="712" y="0"/>
                </a:lnTo>
                <a:close/>
              </a:path>
            </a:pathLst>
          </a:cu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68706" name="Freeform 2"/>
          <p:cNvSpPr>
            <a:spLocks/>
          </p:cNvSpPr>
          <p:nvPr/>
        </p:nvSpPr>
        <p:spPr bwMode="auto">
          <a:xfrm>
            <a:off x="2971800" y="4572000"/>
            <a:ext cx="1219200" cy="1050925"/>
          </a:xfrm>
          <a:custGeom>
            <a:avLst/>
            <a:gdLst>
              <a:gd name="T0" fmla="*/ 768 w 768"/>
              <a:gd name="T1" fmla="*/ 656 h 662"/>
              <a:gd name="T2" fmla="*/ 46 w 768"/>
              <a:gd name="T3" fmla="*/ 662 h 662"/>
              <a:gd name="T4" fmla="*/ 0 w 768"/>
              <a:gd name="T5" fmla="*/ 483 h 662"/>
              <a:gd name="T6" fmla="*/ 46 w 768"/>
              <a:gd name="T7" fmla="*/ 330 h 662"/>
              <a:gd name="T8" fmla="*/ 107 w 768"/>
              <a:gd name="T9" fmla="*/ 228 h 662"/>
              <a:gd name="T10" fmla="*/ 416 w 768"/>
              <a:gd name="T11" fmla="*/ 13 h 662"/>
              <a:gd name="T12" fmla="*/ 751 w 768"/>
              <a:gd name="T13" fmla="*/ 0 h 662"/>
              <a:gd name="T14" fmla="*/ 768 w 768"/>
              <a:gd name="T15" fmla="*/ 656 h 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8" h="662">
                <a:moveTo>
                  <a:pt x="768" y="656"/>
                </a:moveTo>
                <a:lnTo>
                  <a:pt x="46" y="662"/>
                </a:lnTo>
                <a:lnTo>
                  <a:pt x="0" y="483"/>
                </a:lnTo>
                <a:lnTo>
                  <a:pt x="46" y="330"/>
                </a:lnTo>
                <a:lnTo>
                  <a:pt x="107" y="228"/>
                </a:lnTo>
                <a:lnTo>
                  <a:pt x="416" y="13"/>
                </a:lnTo>
                <a:lnTo>
                  <a:pt x="751" y="0"/>
                </a:lnTo>
                <a:lnTo>
                  <a:pt x="768" y="656"/>
                </a:lnTo>
                <a:close/>
              </a:path>
            </a:pathLst>
          </a:custGeom>
          <a:gradFill rotWithShape="1">
            <a:gsLst>
              <a:gs pos="0">
                <a:srgbClr val="66CCFF"/>
              </a:gs>
              <a:gs pos="100000">
                <a:schemeClr val="bg1"/>
              </a:gs>
            </a:gsLst>
            <a:path path="rect">
              <a:fillToRect l="100000" t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68708" name="Freeform 4"/>
          <p:cNvSpPr>
            <a:spLocks/>
          </p:cNvSpPr>
          <p:nvPr/>
        </p:nvSpPr>
        <p:spPr bwMode="auto">
          <a:xfrm>
            <a:off x="777875" y="4749800"/>
            <a:ext cx="1787525" cy="873125"/>
          </a:xfrm>
          <a:custGeom>
            <a:avLst/>
            <a:gdLst>
              <a:gd name="T0" fmla="*/ 0 w 1126"/>
              <a:gd name="T1" fmla="*/ 550 h 550"/>
              <a:gd name="T2" fmla="*/ 816 w 1126"/>
              <a:gd name="T3" fmla="*/ 550 h 550"/>
              <a:gd name="T4" fmla="*/ 1062 w 1126"/>
              <a:gd name="T5" fmla="*/ 528 h 550"/>
              <a:gd name="T6" fmla="*/ 1126 w 1126"/>
              <a:gd name="T7" fmla="*/ 392 h 550"/>
              <a:gd name="T8" fmla="*/ 1030 w 1126"/>
              <a:gd name="T9" fmla="*/ 192 h 550"/>
              <a:gd name="T10" fmla="*/ 862 w 1126"/>
              <a:gd name="T11" fmla="*/ 0 h 550"/>
              <a:gd name="T12" fmla="*/ 814 w 1126"/>
              <a:gd name="T13" fmla="*/ 8 h 550"/>
              <a:gd name="T14" fmla="*/ 0 w 1126"/>
              <a:gd name="T15" fmla="*/ 550 h 5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26" h="550">
                <a:moveTo>
                  <a:pt x="0" y="550"/>
                </a:moveTo>
                <a:lnTo>
                  <a:pt x="816" y="550"/>
                </a:lnTo>
                <a:lnTo>
                  <a:pt x="1062" y="528"/>
                </a:lnTo>
                <a:lnTo>
                  <a:pt x="1126" y="392"/>
                </a:lnTo>
                <a:lnTo>
                  <a:pt x="1030" y="192"/>
                </a:lnTo>
                <a:lnTo>
                  <a:pt x="862" y="0"/>
                </a:lnTo>
                <a:lnTo>
                  <a:pt x="814" y="8"/>
                </a:lnTo>
                <a:lnTo>
                  <a:pt x="0" y="550"/>
                </a:lnTo>
                <a:close/>
              </a:path>
            </a:pathLst>
          </a:cu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68709" name="AutoShape 5"/>
          <p:cNvSpPr>
            <a:spLocks noChangeArrowheads="1"/>
          </p:cNvSpPr>
          <p:nvPr/>
        </p:nvSpPr>
        <p:spPr bwMode="auto">
          <a:xfrm>
            <a:off x="777875" y="3413125"/>
            <a:ext cx="3429000" cy="2209800"/>
          </a:xfrm>
          <a:prstGeom prst="triangle">
            <a:avLst>
              <a:gd name="adj" fmla="val 99259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00FF00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68710" name="Text Box 6"/>
          <p:cNvSpPr txBox="1">
            <a:spLocks noChangeArrowheads="1"/>
          </p:cNvSpPr>
          <p:nvPr/>
        </p:nvSpPr>
        <p:spPr bwMode="auto">
          <a:xfrm>
            <a:off x="549275" y="5546725"/>
            <a:ext cx="4810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</a:t>
            </a:r>
          </a:p>
        </p:txBody>
      </p:sp>
      <p:sp>
        <p:nvSpPr>
          <p:cNvPr id="968711" name="Text Box 7"/>
          <p:cNvSpPr txBox="1">
            <a:spLocks noChangeArrowheads="1"/>
          </p:cNvSpPr>
          <p:nvPr/>
        </p:nvSpPr>
        <p:spPr bwMode="auto">
          <a:xfrm>
            <a:off x="4191000" y="3124200"/>
            <a:ext cx="4603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endParaRPr lang="ru-RU" sz="28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68712" name="Text Box 8"/>
          <p:cNvSpPr txBox="1">
            <a:spLocks noChangeArrowheads="1"/>
          </p:cNvSpPr>
          <p:nvPr/>
        </p:nvSpPr>
        <p:spPr bwMode="auto">
          <a:xfrm>
            <a:off x="3978275" y="5561013"/>
            <a:ext cx="420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endParaRPr lang="ru-RU" sz="28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968713" name="Picture 9" descr="Рисунок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87080" flipH="1" flipV="1">
            <a:off x="3505200" y="4343400"/>
            <a:ext cx="1135063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8714" name="Picture 10" descr="Рисунок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26492">
            <a:off x="2151856" y="5163344"/>
            <a:ext cx="1135063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8715" name="Picture 11" descr="Рисунок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53174">
            <a:off x="2209800" y="4038600"/>
            <a:ext cx="1135063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68716" name="Rectangle 12"/>
          <p:cNvSpPr>
            <a:spLocks noChangeArrowheads="1"/>
          </p:cNvSpPr>
          <p:nvPr/>
        </p:nvSpPr>
        <p:spPr bwMode="auto">
          <a:xfrm>
            <a:off x="152400" y="6858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ru-RU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68754" name="Group 50"/>
          <p:cNvGrpSpPr>
            <a:grpSpLocks/>
          </p:cNvGrpSpPr>
          <p:nvPr/>
        </p:nvGrpSpPr>
        <p:grpSpPr bwMode="auto">
          <a:xfrm>
            <a:off x="2016125" y="1573213"/>
            <a:ext cx="1336675" cy="1398587"/>
            <a:chOff x="1270" y="991"/>
            <a:chExt cx="842" cy="881"/>
          </a:xfrm>
        </p:grpSpPr>
        <p:sp>
          <p:nvSpPr>
            <p:cNvPr id="968718" name="Text Box 14"/>
            <p:cNvSpPr txBox="1">
              <a:spLocks noChangeArrowheads="1"/>
            </p:cNvSpPr>
            <p:nvPr/>
          </p:nvSpPr>
          <p:spPr bwMode="auto">
            <a:xfrm>
              <a:off x="1344" y="991"/>
              <a:ext cx="683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4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MO</a:t>
              </a:r>
              <a:endParaRPr lang="ru-RU" sz="44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968719" name="Freeform 15"/>
            <p:cNvSpPr>
              <a:spLocks/>
            </p:cNvSpPr>
            <p:nvPr/>
          </p:nvSpPr>
          <p:spPr bwMode="auto">
            <a:xfrm>
              <a:off x="1318" y="1440"/>
              <a:ext cx="664" cy="1"/>
            </a:xfrm>
            <a:custGeom>
              <a:avLst/>
              <a:gdLst>
                <a:gd name="T0" fmla="*/ 0 w 664"/>
                <a:gd name="T1" fmla="*/ 0 h 1"/>
                <a:gd name="T2" fmla="*/ 664 w 66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4" h="1">
                  <a:moveTo>
                    <a:pt x="0" y="0"/>
                  </a:moveTo>
                  <a:lnTo>
                    <a:pt x="664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968720" name="Text Box 16"/>
            <p:cNvSpPr txBox="1">
              <a:spLocks noChangeArrowheads="1"/>
            </p:cNvSpPr>
            <p:nvPr/>
          </p:nvSpPr>
          <p:spPr bwMode="auto">
            <a:xfrm>
              <a:off x="1270" y="1353"/>
              <a:ext cx="842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8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sinX</a:t>
              </a:r>
              <a:endParaRPr lang="ru-RU" sz="48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968755" name="Group 51"/>
          <p:cNvGrpSpPr>
            <a:grpSpLocks/>
          </p:cNvGrpSpPr>
          <p:nvPr/>
        </p:nvGrpSpPr>
        <p:grpSpPr bwMode="auto">
          <a:xfrm>
            <a:off x="3692525" y="1573213"/>
            <a:ext cx="1370013" cy="1398587"/>
            <a:chOff x="2326" y="991"/>
            <a:chExt cx="863" cy="881"/>
          </a:xfrm>
        </p:grpSpPr>
        <p:sp>
          <p:nvSpPr>
            <p:cNvPr id="968722" name="Text Box 18"/>
            <p:cNvSpPr txBox="1">
              <a:spLocks noChangeArrowheads="1"/>
            </p:cNvSpPr>
            <p:nvPr/>
          </p:nvSpPr>
          <p:spPr bwMode="auto">
            <a:xfrm>
              <a:off x="2400" y="991"/>
              <a:ext cx="664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4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MX</a:t>
              </a:r>
              <a:endParaRPr lang="ru-RU" sz="44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968723" name="Freeform 19"/>
            <p:cNvSpPr>
              <a:spLocks/>
            </p:cNvSpPr>
            <p:nvPr/>
          </p:nvSpPr>
          <p:spPr bwMode="auto">
            <a:xfrm>
              <a:off x="2374" y="1440"/>
              <a:ext cx="664" cy="1"/>
            </a:xfrm>
            <a:custGeom>
              <a:avLst/>
              <a:gdLst>
                <a:gd name="T0" fmla="*/ 0 w 664"/>
                <a:gd name="T1" fmla="*/ 0 h 1"/>
                <a:gd name="T2" fmla="*/ 664 w 66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4" h="1">
                  <a:moveTo>
                    <a:pt x="0" y="0"/>
                  </a:moveTo>
                  <a:lnTo>
                    <a:pt x="664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968724" name="Text Box 20"/>
            <p:cNvSpPr txBox="1">
              <a:spLocks noChangeArrowheads="1"/>
            </p:cNvSpPr>
            <p:nvPr/>
          </p:nvSpPr>
          <p:spPr bwMode="auto">
            <a:xfrm>
              <a:off x="2326" y="1353"/>
              <a:ext cx="863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8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sinO</a:t>
              </a:r>
              <a:endParaRPr lang="ru-RU" sz="48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968725" name="Group 21"/>
          <p:cNvGrpSpPr>
            <a:grpSpLocks/>
          </p:cNvGrpSpPr>
          <p:nvPr/>
        </p:nvGrpSpPr>
        <p:grpSpPr bwMode="auto">
          <a:xfrm>
            <a:off x="3159125" y="1828800"/>
            <a:ext cx="2208213" cy="823913"/>
            <a:chOff x="3264" y="672"/>
            <a:chExt cx="1391" cy="519"/>
          </a:xfrm>
        </p:grpSpPr>
        <p:sp>
          <p:nvSpPr>
            <p:cNvPr id="968726" name="Text Box 22"/>
            <p:cNvSpPr txBox="1">
              <a:spLocks noChangeArrowheads="1"/>
            </p:cNvSpPr>
            <p:nvPr/>
          </p:nvSpPr>
          <p:spPr bwMode="auto">
            <a:xfrm>
              <a:off x="3264" y="672"/>
              <a:ext cx="335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8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=</a:t>
              </a:r>
              <a:endParaRPr lang="ru-RU" sz="48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968727" name="Text Box 23"/>
            <p:cNvSpPr txBox="1">
              <a:spLocks noChangeArrowheads="1"/>
            </p:cNvSpPr>
            <p:nvPr/>
          </p:nvSpPr>
          <p:spPr bwMode="auto">
            <a:xfrm>
              <a:off x="4320" y="672"/>
              <a:ext cx="335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8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=</a:t>
              </a:r>
              <a:endParaRPr lang="ru-RU" sz="48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968756" name="Group 52"/>
          <p:cNvGrpSpPr>
            <a:grpSpLocks/>
          </p:cNvGrpSpPr>
          <p:nvPr/>
        </p:nvGrpSpPr>
        <p:grpSpPr bwMode="auto">
          <a:xfrm>
            <a:off x="5368925" y="1573213"/>
            <a:ext cx="1336675" cy="1398587"/>
            <a:chOff x="3382" y="991"/>
            <a:chExt cx="842" cy="881"/>
          </a:xfrm>
        </p:grpSpPr>
        <p:sp>
          <p:nvSpPr>
            <p:cNvPr id="968729" name="Text Box 25"/>
            <p:cNvSpPr txBox="1">
              <a:spLocks noChangeArrowheads="1"/>
            </p:cNvSpPr>
            <p:nvPr/>
          </p:nvSpPr>
          <p:spPr bwMode="auto">
            <a:xfrm>
              <a:off x="3475" y="991"/>
              <a:ext cx="605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4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OX</a:t>
              </a:r>
              <a:endParaRPr lang="ru-RU" sz="44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968730" name="Freeform 26"/>
            <p:cNvSpPr>
              <a:spLocks/>
            </p:cNvSpPr>
            <p:nvPr/>
          </p:nvSpPr>
          <p:spPr bwMode="auto">
            <a:xfrm>
              <a:off x="3430" y="1440"/>
              <a:ext cx="664" cy="1"/>
            </a:xfrm>
            <a:custGeom>
              <a:avLst/>
              <a:gdLst>
                <a:gd name="T0" fmla="*/ 0 w 664"/>
                <a:gd name="T1" fmla="*/ 0 h 1"/>
                <a:gd name="T2" fmla="*/ 664 w 66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4" h="1">
                  <a:moveTo>
                    <a:pt x="0" y="0"/>
                  </a:moveTo>
                  <a:lnTo>
                    <a:pt x="664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968731" name="Text Box 27"/>
            <p:cNvSpPr txBox="1">
              <a:spLocks noChangeArrowheads="1"/>
            </p:cNvSpPr>
            <p:nvPr/>
          </p:nvSpPr>
          <p:spPr bwMode="auto">
            <a:xfrm>
              <a:off x="3382" y="1353"/>
              <a:ext cx="842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8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sinC</a:t>
              </a:r>
              <a:endParaRPr lang="ru-RU" sz="48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968732" name="Group 28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968733" name="Freeform 29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68734" name="Freeform 30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68735" name="Freeform 31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68736" name="Freeform 32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68737" name="Freeform 33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68738" name="Freeform 34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68739" name="Freeform 35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68740" name="Freeform 36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68753" name="Rectangle 49"/>
          <p:cNvSpPr>
            <a:spLocks noChangeArrowheads="1"/>
          </p:cNvSpPr>
          <p:nvPr/>
        </p:nvSpPr>
        <p:spPr bwMode="auto">
          <a:xfrm>
            <a:off x="71090" y="174240"/>
            <a:ext cx="904116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endParaRPr lang="ru-RU" sz="1000" dirty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 треугольника пропорциональны синусам противолежащих углов.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0774" y="4611597"/>
            <a:ext cx="2318834" cy="191071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 bwMode="auto">
          <a:xfrm rot="1544952">
            <a:off x="8122661" y="5943879"/>
            <a:ext cx="435831" cy="690355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smtClean="0">
              <a:ln>
                <a:noFill/>
              </a:ln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8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802 0.11459 L 4.16667E-6 -2.22222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9687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10" y="-5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968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68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68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968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9687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68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11111E-6 L 0.11927 -0.2048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9687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55" y="-10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96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68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68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968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9687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68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-0.23698 0.08125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9687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58" y="4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96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68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68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968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68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68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68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687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687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687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687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687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687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687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687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9687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8707" grpId="0" animBg="1"/>
      <p:bldP spid="968706" grpId="0" animBg="1"/>
      <p:bldP spid="96870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730" name="Freeform 2"/>
          <p:cNvSpPr>
            <a:spLocks/>
          </p:cNvSpPr>
          <p:nvPr/>
        </p:nvSpPr>
        <p:spPr bwMode="auto">
          <a:xfrm>
            <a:off x="2908300" y="3416300"/>
            <a:ext cx="2832100" cy="1522413"/>
          </a:xfrm>
          <a:custGeom>
            <a:avLst/>
            <a:gdLst>
              <a:gd name="T0" fmla="*/ 744 w 1784"/>
              <a:gd name="T1" fmla="*/ 0 h 959"/>
              <a:gd name="T2" fmla="*/ 0 w 1784"/>
              <a:gd name="T3" fmla="*/ 488 h 959"/>
              <a:gd name="T4" fmla="*/ 184 w 1784"/>
              <a:gd name="T5" fmla="*/ 664 h 959"/>
              <a:gd name="T6" fmla="*/ 318 w 1784"/>
              <a:gd name="T7" fmla="*/ 793 h 959"/>
              <a:gd name="T8" fmla="*/ 481 w 1784"/>
              <a:gd name="T9" fmla="*/ 905 h 959"/>
              <a:gd name="T10" fmla="*/ 614 w 1784"/>
              <a:gd name="T11" fmla="*/ 959 h 959"/>
              <a:gd name="T12" fmla="*/ 824 w 1784"/>
              <a:gd name="T13" fmla="*/ 936 h 959"/>
              <a:gd name="T14" fmla="*/ 1344 w 1784"/>
              <a:gd name="T15" fmla="*/ 800 h 959"/>
              <a:gd name="T16" fmla="*/ 1672 w 1784"/>
              <a:gd name="T17" fmla="*/ 616 h 959"/>
              <a:gd name="T18" fmla="*/ 1784 w 1784"/>
              <a:gd name="T19" fmla="*/ 680 h 959"/>
              <a:gd name="T20" fmla="*/ 1456 w 1784"/>
              <a:gd name="T21" fmla="*/ 472 h 959"/>
              <a:gd name="T22" fmla="*/ 744 w 1784"/>
              <a:gd name="T23" fmla="*/ 0 h 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84" h="959">
                <a:moveTo>
                  <a:pt x="744" y="0"/>
                </a:moveTo>
                <a:lnTo>
                  <a:pt x="0" y="488"/>
                </a:lnTo>
                <a:lnTo>
                  <a:pt x="184" y="664"/>
                </a:lnTo>
                <a:lnTo>
                  <a:pt x="318" y="793"/>
                </a:lnTo>
                <a:lnTo>
                  <a:pt x="481" y="905"/>
                </a:lnTo>
                <a:lnTo>
                  <a:pt x="614" y="959"/>
                </a:lnTo>
                <a:lnTo>
                  <a:pt x="824" y="936"/>
                </a:lnTo>
                <a:lnTo>
                  <a:pt x="1344" y="800"/>
                </a:lnTo>
                <a:lnTo>
                  <a:pt x="1672" y="616"/>
                </a:lnTo>
                <a:lnTo>
                  <a:pt x="1784" y="680"/>
                </a:lnTo>
                <a:lnTo>
                  <a:pt x="1456" y="472"/>
                </a:lnTo>
                <a:lnTo>
                  <a:pt x="744" y="0"/>
                </a:lnTo>
                <a:close/>
              </a:path>
            </a:pathLst>
          </a:cu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69731" name="Freeform 3"/>
          <p:cNvSpPr>
            <a:spLocks/>
          </p:cNvSpPr>
          <p:nvPr/>
        </p:nvSpPr>
        <p:spPr bwMode="auto">
          <a:xfrm>
            <a:off x="5130800" y="4470400"/>
            <a:ext cx="2235200" cy="1092200"/>
          </a:xfrm>
          <a:custGeom>
            <a:avLst/>
            <a:gdLst>
              <a:gd name="T0" fmla="*/ 1408 w 1408"/>
              <a:gd name="T1" fmla="*/ 688 h 688"/>
              <a:gd name="T2" fmla="*/ 64 w 1408"/>
              <a:gd name="T3" fmla="*/ 688 h 688"/>
              <a:gd name="T4" fmla="*/ 0 w 1408"/>
              <a:gd name="T5" fmla="*/ 544 h 688"/>
              <a:gd name="T6" fmla="*/ 184 w 1408"/>
              <a:gd name="T7" fmla="*/ 408 h 688"/>
              <a:gd name="T8" fmla="*/ 160 w 1408"/>
              <a:gd name="T9" fmla="*/ 240 h 688"/>
              <a:gd name="T10" fmla="*/ 368 w 1408"/>
              <a:gd name="T11" fmla="*/ 0 h 688"/>
              <a:gd name="T12" fmla="*/ 384 w 1408"/>
              <a:gd name="T13" fmla="*/ 0 h 688"/>
              <a:gd name="T14" fmla="*/ 1408 w 1408"/>
              <a:gd name="T15" fmla="*/ 688 h 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08" h="688">
                <a:moveTo>
                  <a:pt x="1408" y="688"/>
                </a:moveTo>
                <a:lnTo>
                  <a:pt x="64" y="688"/>
                </a:lnTo>
                <a:lnTo>
                  <a:pt x="0" y="544"/>
                </a:lnTo>
                <a:lnTo>
                  <a:pt x="184" y="408"/>
                </a:lnTo>
                <a:lnTo>
                  <a:pt x="160" y="240"/>
                </a:lnTo>
                <a:lnTo>
                  <a:pt x="368" y="0"/>
                </a:lnTo>
                <a:lnTo>
                  <a:pt x="384" y="0"/>
                </a:lnTo>
                <a:lnTo>
                  <a:pt x="1408" y="688"/>
                </a:lnTo>
                <a:close/>
              </a:path>
            </a:pathLst>
          </a:custGeom>
          <a:gradFill rotWithShape="1">
            <a:gsLst>
              <a:gs pos="0">
                <a:srgbClr val="66CCFF"/>
              </a:gs>
              <a:gs pos="100000">
                <a:schemeClr val="bg1"/>
              </a:gs>
            </a:gsLst>
            <a:path path="rect">
              <a:fillToRect l="100000" t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69732" name="Freeform 4"/>
          <p:cNvSpPr>
            <a:spLocks/>
          </p:cNvSpPr>
          <p:nvPr/>
        </p:nvSpPr>
        <p:spPr bwMode="auto">
          <a:xfrm>
            <a:off x="787400" y="4648200"/>
            <a:ext cx="2006600" cy="914400"/>
          </a:xfrm>
          <a:custGeom>
            <a:avLst/>
            <a:gdLst>
              <a:gd name="T0" fmla="*/ 0 w 1264"/>
              <a:gd name="T1" fmla="*/ 568 h 576"/>
              <a:gd name="T2" fmla="*/ 1264 w 1264"/>
              <a:gd name="T3" fmla="*/ 576 h 576"/>
              <a:gd name="T4" fmla="*/ 1094 w 1264"/>
              <a:gd name="T5" fmla="*/ 528 h 576"/>
              <a:gd name="T6" fmla="*/ 1158 w 1264"/>
              <a:gd name="T7" fmla="*/ 392 h 576"/>
              <a:gd name="T8" fmla="*/ 1062 w 1264"/>
              <a:gd name="T9" fmla="*/ 192 h 576"/>
              <a:gd name="T10" fmla="*/ 894 w 1264"/>
              <a:gd name="T11" fmla="*/ 0 h 576"/>
              <a:gd name="T12" fmla="*/ 846 w 1264"/>
              <a:gd name="T13" fmla="*/ 8 h 576"/>
              <a:gd name="T14" fmla="*/ 0 w 1264"/>
              <a:gd name="T15" fmla="*/ 568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64" h="576">
                <a:moveTo>
                  <a:pt x="0" y="568"/>
                </a:moveTo>
                <a:lnTo>
                  <a:pt x="1264" y="576"/>
                </a:lnTo>
                <a:lnTo>
                  <a:pt x="1094" y="528"/>
                </a:lnTo>
                <a:lnTo>
                  <a:pt x="1158" y="392"/>
                </a:lnTo>
                <a:lnTo>
                  <a:pt x="1062" y="192"/>
                </a:lnTo>
                <a:lnTo>
                  <a:pt x="894" y="0"/>
                </a:lnTo>
                <a:lnTo>
                  <a:pt x="846" y="8"/>
                </a:lnTo>
                <a:lnTo>
                  <a:pt x="0" y="568"/>
                </a:lnTo>
                <a:close/>
              </a:path>
            </a:pathLst>
          </a:cu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69733" name="AutoShape 5"/>
          <p:cNvSpPr>
            <a:spLocks noChangeArrowheads="1"/>
          </p:cNvSpPr>
          <p:nvPr/>
        </p:nvSpPr>
        <p:spPr bwMode="auto">
          <a:xfrm>
            <a:off x="777875" y="3413125"/>
            <a:ext cx="6613525" cy="2149475"/>
          </a:xfrm>
          <a:prstGeom prst="triangle">
            <a:avLst>
              <a:gd name="adj" fmla="val 50139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00FF00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69734" name="Text Box 6"/>
          <p:cNvSpPr txBox="1">
            <a:spLocks noChangeArrowheads="1"/>
          </p:cNvSpPr>
          <p:nvPr/>
        </p:nvSpPr>
        <p:spPr bwMode="auto">
          <a:xfrm>
            <a:off x="549275" y="5546725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ru-RU" sz="28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69735" name="Text Box 7"/>
          <p:cNvSpPr txBox="1">
            <a:spLocks noChangeArrowheads="1"/>
          </p:cNvSpPr>
          <p:nvPr/>
        </p:nvSpPr>
        <p:spPr bwMode="auto">
          <a:xfrm>
            <a:off x="3733800" y="30480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ru-RU" sz="28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69736" name="Text Box 8"/>
          <p:cNvSpPr txBox="1">
            <a:spLocks noChangeArrowheads="1"/>
          </p:cNvSpPr>
          <p:nvPr/>
        </p:nvSpPr>
        <p:spPr bwMode="auto">
          <a:xfrm>
            <a:off x="7391400" y="5410200"/>
            <a:ext cx="420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ru-RU" sz="28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969737" name="Picture 9" descr="Рисунок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28972" flipH="1" flipV="1">
            <a:off x="4724400" y="3962400"/>
            <a:ext cx="1135063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9738" name="Picture 10" descr="Рисунок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106746">
            <a:off x="3523456" y="5239544"/>
            <a:ext cx="1135063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9739" name="Picture 11" descr="Рисунок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29943">
            <a:off x="2133600" y="4114800"/>
            <a:ext cx="1135063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69741" name="Group 13"/>
          <p:cNvGrpSpPr>
            <a:grpSpLocks/>
          </p:cNvGrpSpPr>
          <p:nvPr/>
        </p:nvGrpSpPr>
        <p:grpSpPr bwMode="auto">
          <a:xfrm>
            <a:off x="2016125" y="1573213"/>
            <a:ext cx="1336675" cy="1398587"/>
            <a:chOff x="1270" y="991"/>
            <a:chExt cx="842" cy="881"/>
          </a:xfrm>
        </p:grpSpPr>
        <p:sp>
          <p:nvSpPr>
            <p:cNvPr id="969742" name="Text Box 14"/>
            <p:cNvSpPr txBox="1">
              <a:spLocks noChangeArrowheads="1"/>
            </p:cNvSpPr>
            <p:nvPr/>
          </p:nvSpPr>
          <p:spPr bwMode="auto">
            <a:xfrm>
              <a:off x="1344" y="991"/>
              <a:ext cx="605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4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CD</a:t>
              </a:r>
              <a:endParaRPr lang="ru-RU" sz="44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969743" name="Freeform 15"/>
            <p:cNvSpPr>
              <a:spLocks/>
            </p:cNvSpPr>
            <p:nvPr/>
          </p:nvSpPr>
          <p:spPr bwMode="auto">
            <a:xfrm>
              <a:off x="1318" y="1440"/>
              <a:ext cx="664" cy="1"/>
            </a:xfrm>
            <a:custGeom>
              <a:avLst/>
              <a:gdLst>
                <a:gd name="T0" fmla="*/ 0 w 664"/>
                <a:gd name="T1" fmla="*/ 0 h 1"/>
                <a:gd name="T2" fmla="*/ 664 w 66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4" h="1">
                  <a:moveTo>
                    <a:pt x="0" y="0"/>
                  </a:moveTo>
                  <a:lnTo>
                    <a:pt x="664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969744" name="Text Box 16"/>
            <p:cNvSpPr txBox="1">
              <a:spLocks noChangeArrowheads="1"/>
            </p:cNvSpPr>
            <p:nvPr/>
          </p:nvSpPr>
          <p:spPr bwMode="auto">
            <a:xfrm>
              <a:off x="1270" y="1353"/>
              <a:ext cx="842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8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sinE</a:t>
              </a:r>
              <a:endParaRPr lang="ru-RU" sz="48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969745" name="Group 17"/>
          <p:cNvGrpSpPr>
            <a:grpSpLocks/>
          </p:cNvGrpSpPr>
          <p:nvPr/>
        </p:nvGrpSpPr>
        <p:grpSpPr bwMode="auto">
          <a:xfrm>
            <a:off x="3692525" y="1573213"/>
            <a:ext cx="1370013" cy="1398587"/>
            <a:chOff x="2326" y="991"/>
            <a:chExt cx="863" cy="881"/>
          </a:xfrm>
        </p:grpSpPr>
        <p:sp>
          <p:nvSpPr>
            <p:cNvPr id="969746" name="Text Box 18"/>
            <p:cNvSpPr txBox="1">
              <a:spLocks noChangeArrowheads="1"/>
            </p:cNvSpPr>
            <p:nvPr/>
          </p:nvSpPr>
          <p:spPr bwMode="auto">
            <a:xfrm>
              <a:off x="2400" y="991"/>
              <a:ext cx="586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4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EC</a:t>
              </a:r>
              <a:endParaRPr lang="ru-RU" sz="44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969747" name="Freeform 19"/>
            <p:cNvSpPr>
              <a:spLocks/>
            </p:cNvSpPr>
            <p:nvPr/>
          </p:nvSpPr>
          <p:spPr bwMode="auto">
            <a:xfrm>
              <a:off x="2374" y="1440"/>
              <a:ext cx="664" cy="1"/>
            </a:xfrm>
            <a:custGeom>
              <a:avLst/>
              <a:gdLst>
                <a:gd name="T0" fmla="*/ 0 w 664"/>
                <a:gd name="T1" fmla="*/ 0 h 1"/>
                <a:gd name="T2" fmla="*/ 664 w 66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4" h="1">
                  <a:moveTo>
                    <a:pt x="0" y="0"/>
                  </a:moveTo>
                  <a:lnTo>
                    <a:pt x="664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969748" name="Text Box 20"/>
            <p:cNvSpPr txBox="1">
              <a:spLocks noChangeArrowheads="1"/>
            </p:cNvSpPr>
            <p:nvPr/>
          </p:nvSpPr>
          <p:spPr bwMode="auto">
            <a:xfrm>
              <a:off x="2326" y="1353"/>
              <a:ext cx="863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8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sinD</a:t>
              </a:r>
              <a:endParaRPr lang="ru-RU" sz="48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969749" name="Group 21"/>
          <p:cNvGrpSpPr>
            <a:grpSpLocks/>
          </p:cNvGrpSpPr>
          <p:nvPr/>
        </p:nvGrpSpPr>
        <p:grpSpPr bwMode="auto">
          <a:xfrm>
            <a:off x="3159125" y="1828800"/>
            <a:ext cx="2208213" cy="823913"/>
            <a:chOff x="3264" y="672"/>
            <a:chExt cx="1391" cy="519"/>
          </a:xfrm>
        </p:grpSpPr>
        <p:sp>
          <p:nvSpPr>
            <p:cNvPr id="969750" name="Text Box 22"/>
            <p:cNvSpPr txBox="1">
              <a:spLocks noChangeArrowheads="1"/>
            </p:cNvSpPr>
            <p:nvPr/>
          </p:nvSpPr>
          <p:spPr bwMode="auto">
            <a:xfrm>
              <a:off x="3264" y="672"/>
              <a:ext cx="335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8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=</a:t>
              </a:r>
              <a:endParaRPr lang="ru-RU" sz="48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969751" name="Text Box 23"/>
            <p:cNvSpPr txBox="1">
              <a:spLocks noChangeArrowheads="1"/>
            </p:cNvSpPr>
            <p:nvPr/>
          </p:nvSpPr>
          <p:spPr bwMode="auto">
            <a:xfrm>
              <a:off x="4320" y="672"/>
              <a:ext cx="335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8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=</a:t>
              </a:r>
              <a:endParaRPr lang="ru-RU" sz="48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969752" name="Group 24"/>
          <p:cNvGrpSpPr>
            <a:grpSpLocks/>
          </p:cNvGrpSpPr>
          <p:nvPr/>
        </p:nvGrpSpPr>
        <p:grpSpPr bwMode="auto">
          <a:xfrm>
            <a:off x="5368925" y="1573213"/>
            <a:ext cx="1336675" cy="1398587"/>
            <a:chOff x="3382" y="991"/>
            <a:chExt cx="842" cy="881"/>
          </a:xfrm>
        </p:grpSpPr>
        <p:sp>
          <p:nvSpPr>
            <p:cNvPr id="969753" name="Text Box 25"/>
            <p:cNvSpPr txBox="1">
              <a:spLocks noChangeArrowheads="1"/>
            </p:cNvSpPr>
            <p:nvPr/>
          </p:nvSpPr>
          <p:spPr bwMode="auto">
            <a:xfrm>
              <a:off x="3475" y="991"/>
              <a:ext cx="605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4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DE</a:t>
              </a:r>
              <a:endParaRPr lang="ru-RU" sz="44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969754" name="Freeform 26"/>
            <p:cNvSpPr>
              <a:spLocks/>
            </p:cNvSpPr>
            <p:nvPr/>
          </p:nvSpPr>
          <p:spPr bwMode="auto">
            <a:xfrm>
              <a:off x="3430" y="1440"/>
              <a:ext cx="664" cy="1"/>
            </a:xfrm>
            <a:custGeom>
              <a:avLst/>
              <a:gdLst>
                <a:gd name="T0" fmla="*/ 0 w 664"/>
                <a:gd name="T1" fmla="*/ 0 h 1"/>
                <a:gd name="T2" fmla="*/ 664 w 66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4" h="1">
                  <a:moveTo>
                    <a:pt x="0" y="0"/>
                  </a:moveTo>
                  <a:lnTo>
                    <a:pt x="664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969755" name="Text Box 27"/>
            <p:cNvSpPr txBox="1">
              <a:spLocks noChangeArrowheads="1"/>
            </p:cNvSpPr>
            <p:nvPr/>
          </p:nvSpPr>
          <p:spPr bwMode="auto">
            <a:xfrm>
              <a:off x="3382" y="1353"/>
              <a:ext cx="842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8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sinC</a:t>
              </a:r>
              <a:endParaRPr lang="ru-RU" sz="48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969756" name="Group 28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969757" name="Freeform 29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69758" name="Freeform 30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69759" name="Freeform 31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69760" name="Freeform 32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69761" name="Freeform 33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69762" name="Freeform 34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69763" name="Freeform 35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69764" name="Freeform 36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0" name="Rectangle 49"/>
          <p:cNvSpPr>
            <a:spLocks noChangeArrowheads="1"/>
          </p:cNvSpPr>
          <p:nvPr/>
        </p:nvSpPr>
        <p:spPr bwMode="auto">
          <a:xfrm>
            <a:off x="71090" y="174240"/>
            <a:ext cx="904116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endParaRPr lang="ru-RU" sz="1000" dirty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 треугольника пропорциональны синусам противолежащих углов.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885" y="3054720"/>
            <a:ext cx="1399403" cy="11654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9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469 0.1257 L -2.5E-6 -3.3333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9697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43" y="-6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96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69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69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969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9697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69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22222E-6 L 0.0026 -0.2159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9697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10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96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69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69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969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9697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69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11111E-6 L -0.37865 0.1257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9697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41" y="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96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69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69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969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69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69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69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697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697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697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697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697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697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697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697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9697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9730" grpId="0" animBg="1"/>
      <p:bldP spid="969731" grpId="0" animBg="1"/>
      <p:bldP spid="9697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3" name="Freeform 29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" name="Freeform 30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31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32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33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34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35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36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606650" y="417317"/>
            <a:ext cx="75438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Monotype Corsiva" panose="03010101010201010101" pitchFamily="66" charset="0"/>
              </a:rPr>
              <a:t>Следствие из теоремы синусов</a:t>
            </a:r>
            <a:endParaRPr lang="ru-RU" sz="4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  <a:latin typeface="Monotype Corsiva" panose="03010101010201010101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222916" y="2492865"/>
                <a:ext cx="6803144" cy="10522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𝒔𝒊𝒏</m:t>
                          </m:r>
                          <m:r>
                            <a:rPr lang="en-US" sz="36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𝑨</m:t>
                          </m:r>
                        </m:den>
                      </m:f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𝒃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𝒔𝒊𝒏</m:t>
                          </m:r>
                          <m:r>
                            <a:rPr lang="en-US" sz="36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𝑩</m:t>
                          </m:r>
                        </m:den>
                      </m:f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𝒄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𝒔𝒊𝒏</m:t>
                          </m:r>
                          <m:r>
                            <a:rPr lang="en-US" sz="36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𝑪</m:t>
                          </m:r>
                        </m:den>
                      </m:f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𝑹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ru-RU" sz="36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2916" y="2492865"/>
                <a:ext cx="6803144" cy="1052211"/>
              </a:xfrm>
              <a:prstGeom prst="rect">
                <a:avLst/>
              </a:prstGeom>
              <a:blipFill rotWithShape="0">
                <a:blip r:embed="rId2"/>
                <a:stretch>
                  <a:fillRect b="-57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1977236" y="3737448"/>
            <a:ext cx="66770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en-US" sz="36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радиус окружности, описанной около ∆ АВС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78" y="4512686"/>
            <a:ext cx="1837132" cy="191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6188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4909" y="76200"/>
            <a:ext cx="23663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/>
                <a:solidFill>
                  <a:srgbClr val="00B0F0"/>
                </a:solidFill>
                <a:latin typeface="Monotype Corsiva" panose="03010101010201010101" pitchFamily="66" charset="0"/>
              </a:rPr>
              <a:t>Задача </a:t>
            </a:r>
            <a:endParaRPr lang="ru-RU" sz="6000" b="1" cap="none" spc="0" dirty="0">
              <a:ln/>
              <a:solidFill>
                <a:srgbClr val="00B0F0"/>
              </a:solidFill>
              <a:latin typeface="Monotype Corsiva" panose="03010101010201010101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66700" y="381818"/>
                <a:ext cx="86868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i="1" dirty="0" smtClean="0">
                    <a:solidFill>
                      <a:srgbClr val="002060"/>
                    </a:solidFill>
                    <a:latin typeface="Bookman Old Style" panose="02050604050505020204" pitchFamily="18" charset="0"/>
                  </a:rPr>
                  <a:t>                    Найти радиус окружности, описанной около ∆ АВС, если АС = 2 см, </a:t>
                </a:r>
                <a14:m>
                  <m:oMath xmlns:m="http://schemas.openxmlformats.org/officeDocument/2006/math">
                    <m:r>
                      <a:rPr lang="ru-RU" sz="32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ru-RU" sz="3200" i="1" dirty="0" smtClean="0">
                    <a:solidFill>
                      <a:srgbClr val="002060"/>
                    </a:solidFill>
                    <a:latin typeface="Bookman Old Style" panose="02050604050505020204" pitchFamily="18" charset="0"/>
                  </a:rPr>
                  <a:t> АВС = 45°</a:t>
                </a:r>
                <a:endParaRPr lang="ru-RU" sz="3200" i="1" dirty="0">
                  <a:solidFill>
                    <a:srgbClr val="002060"/>
                  </a:solidFill>
                  <a:latin typeface="Bookman Old Style" panose="020506040505050202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" y="381818"/>
                <a:ext cx="8686800" cy="1569660"/>
              </a:xfrm>
              <a:prstGeom prst="rect">
                <a:avLst/>
              </a:prstGeom>
              <a:blipFill rotWithShape="0">
                <a:blip r:embed="rId2"/>
                <a:stretch>
                  <a:fillRect l="-1895" t="-5837" r="-3579" b="-140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Овал 3"/>
          <p:cNvSpPr/>
          <p:nvPr/>
        </p:nvSpPr>
        <p:spPr bwMode="auto">
          <a:xfrm>
            <a:off x="762000" y="2438400"/>
            <a:ext cx="2819400" cy="26670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smtClean="0">
              <a:ln>
                <a:noFill/>
              </a:ln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 bwMode="auto">
          <a:xfrm>
            <a:off x="990600" y="2514600"/>
            <a:ext cx="2362200" cy="1905000"/>
          </a:xfrm>
          <a:prstGeom prst="triangle">
            <a:avLst>
              <a:gd name="adj" fmla="val 31818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smtClean="0">
              <a:ln>
                <a:noFill/>
              </a:ln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40"/>
          <p:cNvSpPr txBox="1">
            <a:spLocks noChangeArrowheads="1"/>
          </p:cNvSpPr>
          <p:nvPr/>
        </p:nvSpPr>
        <p:spPr bwMode="auto">
          <a:xfrm>
            <a:off x="523081" y="4307120"/>
            <a:ext cx="4778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endParaRPr lang="ru-RU" sz="3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" name="Text Box 40"/>
          <p:cNvSpPr txBox="1">
            <a:spLocks noChangeArrowheads="1"/>
          </p:cNvSpPr>
          <p:nvPr/>
        </p:nvSpPr>
        <p:spPr bwMode="auto">
          <a:xfrm>
            <a:off x="3339097" y="4203412"/>
            <a:ext cx="4812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С</a:t>
            </a:r>
          </a:p>
        </p:txBody>
      </p: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438695" y="2006456"/>
            <a:ext cx="4587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В</a:t>
            </a:r>
          </a:p>
        </p:txBody>
      </p:sp>
      <p:sp>
        <p:nvSpPr>
          <p:cNvPr id="9" name="Freeform 42"/>
          <p:cNvSpPr>
            <a:spLocks/>
          </p:cNvSpPr>
          <p:nvPr/>
        </p:nvSpPr>
        <p:spPr bwMode="auto">
          <a:xfrm rot="13636022">
            <a:off x="1650017" y="2754725"/>
            <a:ext cx="327869" cy="359971"/>
          </a:xfrm>
          <a:custGeom>
            <a:avLst/>
            <a:gdLst>
              <a:gd name="T0" fmla="*/ 208 w 208"/>
              <a:gd name="T1" fmla="*/ 0 h 264"/>
              <a:gd name="T2" fmla="*/ 48 w 208"/>
              <a:gd name="T3" fmla="*/ 120 h 264"/>
              <a:gd name="T4" fmla="*/ 0 w 208"/>
              <a:gd name="T5" fmla="*/ 264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" h="264">
                <a:moveTo>
                  <a:pt x="208" y="0"/>
                </a:moveTo>
                <a:cubicBezTo>
                  <a:pt x="184" y="20"/>
                  <a:pt x="83" y="76"/>
                  <a:pt x="48" y="120"/>
                </a:cubicBezTo>
                <a:cubicBezTo>
                  <a:pt x="13" y="164"/>
                  <a:pt x="8" y="212"/>
                  <a:pt x="0" y="264"/>
                </a:cubicBezTo>
              </a:path>
            </a:pathLst>
          </a:custGeom>
          <a:noFill/>
          <a:ln w="38100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ru-RU"/>
          </a:p>
        </p:txBody>
      </p:sp>
      <p:sp>
        <p:nvSpPr>
          <p:cNvPr id="10" name="Text Box 53"/>
          <p:cNvSpPr txBox="1">
            <a:spLocks noChangeArrowheads="1"/>
          </p:cNvSpPr>
          <p:nvPr/>
        </p:nvSpPr>
        <p:spPr bwMode="auto">
          <a:xfrm>
            <a:off x="1539494" y="2969346"/>
            <a:ext cx="7159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45</a:t>
            </a:r>
            <a:r>
              <a:rPr lang="en-US" sz="2800" baseline="300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800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Text Box 53"/>
          <p:cNvSpPr txBox="1">
            <a:spLocks noChangeArrowheads="1"/>
          </p:cNvSpPr>
          <p:nvPr/>
        </p:nvSpPr>
        <p:spPr bwMode="auto">
          <a:xfrm>
            <a:off x="1938687" y="4391469"/>
            <a:ext cx="46602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820319" y="2332573"/>
                <a:ext cx="4942681" cy="19459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 следствию из теоремы синусов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𝑨𝑪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𝒔𝒊𝒏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𝑩</m:t>
                        </m:r>
                      </m:den>
                    </m:f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𝟐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𝑹</m:t>
                    </m:r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⟹</m:t>
                    </m:r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3200" i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R =</a:t>
                </a:r>
                <a:r>
                  <a:rPr lang="en-US" sz="32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𝑨𝑪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𝒔𝒊𝒏</m:t>
                        </m:r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𝑩</m:t>
                        </m:r>
                      </m:den>
                    </m:f>
                  </m:oMath>
                </a14:m>
                <a:endParaRPr lang="ru-RU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0319" y="2332573"/>
                <a:ext cx="4942681" cy="1945917"/>
              </a:xfrm>
              <a:prstGeom prst="rect">
                <a:avLst/>
              </a:prstGeom>
              <a:blipFill rotWithShape="0">
                <a:blip r:embed="rId3"/>
                <a:stretch>
                  <a:fillRect l="-2713" t="-3762" b="-56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4626216" y="4321083"/>
                <a:ext cx="2708947" cy="8833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 = 2 </a:t>
                </a:r>
                <a:r>
                  <a:rPr lang="ru-RU" sz="32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(2 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sz="3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e>
                        </m:rad>
                      </m:num>
                      <m:den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2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endParaRPr lang="ru-RU" sz="32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6216" y="4321083"/>
                <a:ext cx="2708947" cy="883319"/>
              </a:xfrm>
              <a:prstGeom prst="rect">
                <a:avLst/>
              </a:prstGeom>
              <a:blipFill rotWithShape="0">
                <a:blip r:embed="rId4"/>
                <a:stretch>
                  <a:fillRect l="-6081" r="-6532" b="-144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4610100" y="5246995"/>
                <a:ext cx="1412759" cy="6328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i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e>
                    </m:rad>
                  </m:oMath>
                </a14:m>
                <a:endParaRPr lang="ru-RU" sz="3200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100" y="5246995"/>
                <a:ext cx="1412759" cy="632802"/>
              </a:xfrm>
              <a:prstGeom prst="rect">
                <a:avLst/>
              </a:prstGeom>
              <a:blipFill rotWithShape="0">
                <a:blip r:embed="rId5"/>
                <a:stretch>
                  <a:fillRect l="-11207" t="-6731" b="-355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5409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1570798"/>
            <a:ext cx="8864298" cy="3962400"/>
            <a:chOff x="-35257" y="152400"/>
            <a:chExt cx="8864298" cy="3962400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213" b="51765"/>
            <a:stretch/>
          </p:blipFill>
          <p:spPr>
            <a:xfrm>
              <a:off x="-35257" y="152400"/>
              <a:ext cx="8411144" cy="3962400"/>
            </a:xfrm>
            <a:prstGeom prst="rect">
              <a:avLst/>
            </a:prstGeom>
          </p:spPr>
        </p:pic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214" t="59786" r="78015"/>
            <a:stretch/>
          </p:blipFill>
          <p:spPr>
            <a:xfrm>
              <a:off x="7922733" y="685800"/>
              <a:ext cx="906308" cy="3276600"/>
            </a:xfrm>
            <a:prstGeom prst="rect">
              <a:avLst/>
            </a:prstGeom>
          </p:spPr>
        </p:pic>
      </p:grpSp>
      <p:sp>
        <p:nvSpPr>
          <p:cNvPr id="5" name="Прямоугольник 4"/>
          <p:cNvSpPr/>
          <p:nvPr/>
        </p:nvSpPr>
        <p:spPr>
          <a:xfrm>
            <a:off x="457200" y="647468"/>
            <a:ext cx="83535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Monotype Corsiva" panose="03010101010201010101" pitchFamily="66" charset="0"/>
              </a:rPr>
              <a:t>Тригонометрическая таблица</a:t>
            </a:r>
            <a:endParaRPr lang="ru-RU" sz="5400" b="1" cap="none" spc="0" dirty="0">
              <a:ln/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Monotype Corsiva" panose="03010101010201010101" pitchFamily="66" charset="0"/>
            </a:endParaRPr>
          </a:p>
        </p:txBody>
      </p:sp>
      <p:sp>
        <p:nvSpPr>
          <p:cNvPr id="6" name="Управляющая кнопка: настраиваемая 5">
            <a:hlinkClick r:id="rId3" action="ppaction://hlinksldjump" highlightClick="1"/>
          </p:cNvPr>
          <p:cNvSpPr/>
          <p:nvPr/>
        </p:nvSpPr>
        <p:spPr bwMode="auto">
          <a:xfrm>
            <a:off x="1066800" y="5783771"/>
            <a:ext cx="762000" cy="639002"/>
          </a:xfrm>
          <a:prstGeom prst="actionButtonBlank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smtClean="0">
              <a:ln>
                <a:noFill/>
              </a:ln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2933" y="5837998"/>
            <a:ext cx="8258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3399"/>
                </a:solidFill>
                <a:latin typeface="Monotype Corsiva" panose="03010101010201010101" pitchFamily="66" charset="0"/>
              </a:rPr>
              <a:t>№ 1</a:t>
            </a:r>
            <a:endParaRPr lang="ru-RU" sz="3200" dirty="0">
              <a:solidFill>
                <a:srgbClr val="FF3399"/>
              </a:solidFill>
              <a:latin typeface="Monotype Corsiva" panose="03010101010201010101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8276" y="5871753"/>
            <a:ext cx="8258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3399"/>
                </a:solidFill>
                <a:latin typeface="Monotype Corsiva" panose="03010101010201010101" pitchFamily="66" charset="0"/>
              </a:rPr>
              <a:t>№ 2</a:t>
            </a:r>
            <a:endParaRPr lang="ru-RU" sz="3200" dirty="0">
              <a:solidFill>
                <a:srgbClr val="FF3399"/>
              </a:solidFill>
              <a:latin typeface="Monotype Corsiva" panose="03010101010201010101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53871" y="5880753"/>
            <a:ext cx="8258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3399"/>
                </a:solidFill>
                <a:latin typeface="Monotype Corsiva" panose="03010101010201010101" pitchFamily="66" charset="0"/>
              </a:rPr>
              <a:t>№ 3</a:t>
            </a:r>
            <a:endParaRPr lang="ru-RU" sz="3200" dirty="0">
              <a:solidFill>
                <a:srgbClr val="FF3399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59467" y="5880753"/>
            <a:ext cx="8258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3399"/>
                </a:solidFill>
                <a:latin typeface="Monotype Corsiva" panose="03010101010201010101" pitchFamily="66" charset="0"/>
              </a:rPr>
              <a:t>№ 4</a:t>
            </a:r>
            <a:endParaRPr lang="ru-RU" sz="3200" dirty="0">
              <a:solidFill>
                <a:srgbClr val="FF3399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15200" y="5871752"/>
            <a:ext cx="8258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3399"/>
                </a:solidFill>
                <a:latin typeface="Monotype Corsiva" panose="03010101010201010101" pitchFamily="66" charset="0"/>
              </a:rPr>
              <a:t>№ 5</a:t>
            </a:r>
            <a:endParaRPr lang="ru-RU" sz="3200" dirty="0">
              <a:solidFill>
                <a:srgbClr val="FF3399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2" name="Управляющая кнопка: настраиваемая 11">
            <a:hlinkClick r:id="rId4" action="ppaction://hlinksldjump" highlightClick="1"/>
          </p:cNvPr>
          <p:cNvSpPr/>
          <p:nvPr/>
        </p:nvSpPr>
        <p:spPr bwMode="auto">
          <a:xfrm>
            <a:off x="2608527" y="5783772"/>
            <a:ext cx="865615" cy="639002"/>
          </a:xfrm>
          <a:prstGeom prst="actionButtonBlank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smtClean="0">
              <a:ln>
                <a:noFill/>
              </a:ln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Управляющая кнопка: настраиваемая 12">
            <a:hlinkClick r:id="rId5" action="ppaction://hlinksldjump" highlightClick="1"/>
          </p:cNvPr>
          <p:cNvSpPr/>
          <p:nvPr/>
        </p:nvSpPr>
        <p:spPr bwMode="auto">
          <a:xfrm>
            <a:off x="4253871" y="5783771"/>
            <a:ext cx="857856" cy="639002"/>
          </a:xfrm>
          <a:prstGeom prst="actionButtonBlank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smtClean="0">
              <a:ln>
                <a:noFill/>
              </a:ln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Управляющая кнопка: настраиваемая 13">
            <a:hlinkClick r:id="rId6" action="ppaction://hlinksldjump" highlightClick="1"/>
          </p:cNvPr>
          <p:cNvSpPr/>
          <p:nvPr/>
        </p:nvSpPr>
        <p:spPr bwMode="auto">
          <a:xfrm>
            <a:off x="5859467" y="5783771"/>
            <a:ext cx="825867" cy="639002"/>
          </a:xfrm>
          <a:prstGeom prst="actionButtonBlank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smtClean="0">
              <a:ln>
                <a:noFill/>
              </a:ln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Управляющая кнопка: настраиваемая 14">
            <a:hlinkClick r:id="rId7" action="ppaction://hlinksldjump" highlightClick="1"/>
          </p:cNvPr>
          <p:cNvSpPr/>
          <p:nvPr/>
        </p:nvSpPr>
        <p:spPr bwMode="auto">
          <a:xfrm>
            <a:off x="7315200" y="5783771"/>
            <a:ext cx="831273" cy="639002"/>
          </a:xfrm>
          <a:prstGeom prst="actionButtonBlank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smtClean="0">
              <a:ln>
                <a:noFill/>
              </a:ln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473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3101" name="Object 61"/>
          <p:cNvGraphicFramePr>
            <a:graphicFrameLocks noChangeAspect="1"/>
          </p:cNvGraphicFramePr>
          <p:nvPr/>
        </p:nvGraphicFramePr>
        <p:xfrm>
          <a:off x="4876800" y="5089525"/>
          <a:ext cx="2489200" cy="122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92" name="Формула" r:id="rId4" imgW="952200" imgH="469800" progId="Equation.3">
                  <p:embed/>
                </p:oleObj>
              </mc:Choice>
              <mc:Fallback>
                <p:oleObj name="Формула" r:id="rId4" imgW="952200" imgH="46980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089525"/>
                        <a:ext cx="2489200" cy="1227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83053" name="Group 13"/>
          <p:cNvGrpSpPr>
            <a:grpSpLocks/>
          </p:cNvGrpSpPr>
          <p:nvPr/>
        </p:nvGrpSpPr>
        <p:grpSpPr bwMode="auto">
          <a:xfrm>
            <a:off x="1122363" y="1219200"/>
            <a:ext cx="1144587" cy="1325563"/>
            <a:chOff x="1270" y="1022"/>
            <a:chExt cx="721" cy="835"/>
          </a:xfrm>
        </p:grpSpPr>
        <p:sp>
          <p:nvSpPr>
            <p:cNvPr id="983054" name="Text Box 14"/>
            <p:cNvSpPr txBox="1">
              <a:spLocks noChangeArrowheads="1"/>
            </p:cNvSpPr>
            <p:nvPr/>
          </p:nvSpPr>
          <p:spPr bwMode="auto">
            <a:xfrm>
              <a:off x="1344" y="1022"/>
              <a:ext cx="54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0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AB</a:t>
              </a:r>
              <a:endParaRPr lang="ru-RU" sz="40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983055" name="Freeform 15"/>
            <p:cNvSpPr>
              <a:spLocks/>
            </p:cNvSpPr>
            <p:nvPr/>
          </p:nvSpPr>
          <p:spPr bwMode="auto">
            <a:xfrm>
              <a:off x="1318" y="1440"/>
              <a:ext cx="664" cy="1"/>
            </a:xfrm>
            <a:custGeom>
              <a:avLst/>
              <a:gdLst>
                <a:gd name="T0" fmla="*/ 0 w 664"/>
                <a:gd name="T1" fmla="*/ 0 h 1"/>
                <a:gd name="T2" fmla="*/ 664 w 66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4" h="1">
                  <a:moveTo>
                    <a:pt x="0" y="0"/>
                  </a:moveTo>
                  <a:lnTo>
                    <a:pt x="664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983056" name="Text Box 16"/>
            <p:cNvSpPr txBox="1">
              <a:spLocks noChangeArrowheads="1"/>
            </p:cNvSpPr>
            <p:nvPr/>
          </p:nvSpPr>
          <p:spPr bwMode="auto">
            <a:xfrm>
              <a:off x="1270" y="1415"/>
              <a:ext cx="721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000" i="1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sinC</a:t>
              </a:r>
              <a:endParaRPr lang="ru-RU" sz="40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983105" name="Group 65"/>
          <p:cNvGrpSpPr>
            <a:grpSpLocks/>
          </p:cNvGrpSpPr>
          <p:nvPr/>
        </p:nvGrpSpPr>
        <p:grpSpPr bwMode="auto">
          <a:xfrm>
            <a:off x="2265363" y="1219200"/>
            <a:ext cx="1677987" cy="1325563"/>
            <a:chOff x="1200" y="768"/>
            <a:chExt cx="1057" cy="835"/>
          </a:xfrm>
        </p:grpSpPr>
        <p:grpSp>
          <p:nvGrpSpPr>
            <p:cNvPr id="983057" name="Group 17"/>
            <p:cNvGrpSpPr>
              <a:grpSpLocks/>
            </p:cNvGrpSpPr>
            <p:nvPr/>
          </p:nvGrpSpPr>
          <p:grpSpPr bwMode="auto">
            <a:xfrm>
              <a:off x="1536" y="768"/>
              <a:ext cx="721" cy="835"/>
              <a:chOff x="2326" y="1022"/>
              <a:chExt cx="721" cy="835"/>
            </a:xfrm>
          </p:grpSpPr>
          <p:sp>
            <p:nvSpPr>
              <p:cNvPr id="983058" name="Text Box 18"/>
              <p:cNvSpPr txBox="1">
                <a:spLocks noChangeArrowheads="1"/>
              </p:cNvSpPr>
              <p:nvPr/>
            </p:nvSpPr>
            <p:spPr bwMode="auto">
              <a:xfrm>
                <a:off x="2400" y="1022"/>
                <a:ext cx="542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4000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AC</a:t>
                </a:r>
                <a:endParaRPr lang="ru-RU" sz="40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83059" name="Freeform 19"/>
              <p:cNvSpPr>
                <a:spLocks/>
              </p:cNvSpPr>
              <p:nvPr/>
            </p:nvSpPr>
            <p:spPr bwMode="auto">
              <a:xfrm>
                <a:off x="2374" y="1440"/>
                <a:ext cx="664" cy="1"/>
              </a:xfrm>
              <a:custGeom>
                <a:avLst/>
                <a:gdLst>
                  <a:gd name="T0" fmla="*/ 0 w 664"/>
                  <a:gd name="T1" fmla="*/ 0 h 1"/>
                  <a:gd name="T2" fmla="*/ 664 w 664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64" h="1">
                    <a:moveTo>
                      <a:pt x="0" y="0"/>
                    </a:moveTo>
                    <a:lnTo>
                      <a:pt x="664" y="0"/>
                    </a:ln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983060" name="Text Box 20"/>
              <p:cNvSpPr txBox="1">
                <a:spLocks noChangeArrowheads="1"/>
              </p:cNvSpPr>
              <p:nvPr/>
            </p:nvSpPr>
            <p:spPr bwMode="auto">
              <a:xfrm>
                <a:off x="2326" y="1415"/>
                <a:ext cx="721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4000" i="1" dirty="0" err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sinB</a:t>
                </a:r>
                <a:endParaRPr lang="ru-RU" sz="4000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983062" name="Text Box 22"/>
            <p:cNvSpPr txBox="1">
              <a:spLocks noChangeArrowheads="1"/>
            </p:cNvSpPr>
            <p:nvPr/>
          </p:nvSpPr>
          <p:spPr bwMode="auto">
            <a:xfrm>
              <a:off x="1200" y="960"/>
              <a:ext cx="29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0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=</a:t>
              </a:r>
              <a:endParaRPr lang="ru-RU" sz="40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983068" name="Group 28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983069" name="Freeform 29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83070" name="Freeform 30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83071" name="Freeform 31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83072" name="Freeform 32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83073" name="Freeform 33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83074" name="Freeform 34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83075" name="Freeform 35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83076" name="Freeform 36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83078" name="Freeform 38"/>
          <p:cNvSpPr>
            <a:spLocks/>
          </p:cNvSpPr>
          <p:nvPr/>
        </p:nvSpPr>
        <p:spPr bwMode="auto">
          <a:xfrm>
            <a:off x="1198563" y="3248025"/>
            <a:ext cx="3178175" cy="2578100"/>
          </a:xfrm>
          <a:custGeom>
            <a:avLst/>
            <a:gdLst>
              <a:gd name="T0" fmla="*/ 0 w 2002"/>
              <a:gd name="T1" fmla="*/ 1622 h 1624"/>
              <a:gd name="T2" fmla="*/ 2002 w 2002"/>
              <a:gd name="T3" fmla="*/ 1624 h 1624"/>
              <a:gd name="T4" fmla="*/ 1322 w 2002"/>
              <a:gd name="T5" fmla="*/ 0 h 1624"/>
              <a:gd name="T6" fmla="*/ 0 w 2002"/>
              <a:gd name="T7" fmla="*/ 1622 h 1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02" h="1624">
                <a:moveTo>
                  <a:pt x="0" y="1622"/>
                </a:moveTo>
                <a:lnTo>
                  <a:pt x="2002" y="1624"/>
                </a:lnTo>
                <a:lnTo>
                  <a:pt x="1322" y="0"/>
                </a:lnTo>
                <a:lnTo>
                  <a:pt x="0" y="1622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00FFFF">
                  <a:alpha val="64999"/>
                </a:srgbClr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83079" name="Text Box 39"/>
          <p:cNvSpPr txBox="1">
            <a:spLocks noChangeArrowheads="1"/>
          </p:cNvSpPr>
          <p:nvPr/>
        </p:nvSpPr>
        <p:spPr bwMode="auto">
          <a:xfrm>
            <a:off x="4246563" y="5715000"/>
            <a:ext cx="4778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</a:t>
            </a:r>
            <a:endParaRPr lang="ru-RU" sz="3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983080" name="Text Box 40"/>
          <p:cNvSpPr txBox="1">
            <a:spLocks noChangeArrowheads="1"/>
          </p:cNvSpPr>
          <p:nvPr/>
        </p:nvSpPr>
        <p:spPr bwMode="auto">
          <a:xfrm>
            <a:off x="817563" y="5638800"/>
            <a:ext cx="4778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endParaRPr lang="ru-RU" sz="3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983081" name="Text Box 41"/>
          <p:cNvSpPr txBox="1">
            <a:spLocks noChangeArrowheads="1"/>
          </p:cNvSpPr>
          <p:nvPr/>
        </p:nvSpPr>
        <p:spPr bwMode="auto">
          <a:xfrm>
            <a:off x="2743200" y="2895600"/>
            <a:ext cx="4556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</a:t>
            </a:r>
            <a:endParaRPr lang="ru-RU" sz="3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983084" name="Text Box 44"/>
          <p:cNvSpPr txBox="1">
            <a:spLocks noChangeArrowheads="1"/>
          </p:cNvSpPr>
          <p:nvPr/>
        </p:nvSpPr>
        <p:spPr bwMode="auto">
          <a:xfrm>
            <a:off x="1701800" y="5181600"/>
            <a:ext cx="7159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75</a:t>
            </a:r>
            <a:r>
              <a:rPr lang="en-US" sz="28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83082" name="Freeform 42"/>
          <p:cNvSpPr>
            <a:spLocks/>
          </p:cNvSpPr>
          <p:nvPr/>
        </p:nvSpPr>
        <p:spPr bwMode="auto">
          <a:xfrm rot="6572199">
            <a:off x="1547813" y="5365750"/>
            <a:ext cx="330200" cy="419100"/>
          </a:xfrm>
          <a:custGeom>
            <a:avLst/>
            <a:gdLst>
              <a:gd name="T0" fmla="*/ 208 w 208"/>
              <a:gd name="T1" fmla="*/ 0 h 264"/>
              <a:gd name="T2" fmla="*/ 48 w 208"/>
              <a:gd name="T3" fmla="*/ 120 h 264"/>
              <a:gd name="T4" fmla="*/ 0 w 208"/>
              <a:gd name="T5" fmla="*/ 264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" h="264">
                <a:moveTo>
                  <a:pt x="208" y="0"/>
                </a:moveTo>
                <a:cubicBezTo>
                  <a:pt x="184" y="20"/>
                  <a:pt x="83" y="76"/>
                  <a:pt x="48" y="120"/>
                </a:cubicBezTo>
                <a:cubicBezTo>
                  <a:pt x="13" y="164"/>
                  <a:pt x="8" y="212"/>
                  <a:pt x="0" y="264"/>
                </a:cubicBezTo>
              </a:path>
            </a:pathLst>
          </a:custGeom>
          <a:noFill/>
          <a:ln w="38100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983085" name="Freeform 45"/>
          <p:cNvSpPr>
            <a:spLocks/>
          </p:cNvSpPr>
          <p:nvPr/>
        </p:nvSpPr>
        <p:spPr bwMode="auto">
          <a:xfrm rot="14080250">
            <a:off x="3071813" y="3460750"/>
            <a:ext cx="330200" cy="419100"/>
          </a:xfrm>
          <a:custGeom>
            <a:avLst/>
            <a:gdLst>
              <a:gd name="T0" fmla="*/ 208 w 208"/>
              <a:gd name="T1" fmla="*/ 0 h 264"/>
              <a:gd name="T2" fmla="*/ 48 w 208"/>
              <a:gd name="T3" fmla="*/ 120 h 264"/>
              <a:gd name="T4" fmla="*/ 0 w 208"/>
              <a:gd name="T5" fmla="*/ 264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" h="264">
                <a:moveTo>
                  <a:pt x="208" y="0"/>
                </a:moveTo>
                <a:cubicBezTo>
                  <a:pt x="184" y="20"/>
                  <a:pt x="83" y="76"/>
                  <a:pt x="48" y="120"/>
                </a:cubicBezTo>
                <a:cubicBezTo>
                  <a:pt x="13" y="164"/>
                  <a:pt x="8" y="212"/>
                  <a:pt x="0" y="264"/>
                </a:cubicBezTo>
              </a:path>
            </a:pathLst>
          </a:custGeom>
          <a:noFill/>
          <a:ln w="38100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983086" name="Freeform 46"/>
          <p:cNvSpPr>
            <a:spLocks/>
          </p:cNvSpPr>
          <p:nvPr/>
        </p:nvSpPr>
        <p:spPr bwMode="auto">
          <a:xfrm>
            <a:off x="3014663" y="3581400"/>
            <a:ext cx="444500" cy="101600"/>
          </a:xfrm>
          <a:custGeom>
            <a:avLst/>
            <a:gdLst>
              <a:gd name="T0" fmla="*/ 0 w 280"/>
              <a:gd name="T1" fmla="*/ 0 h 64"/>
              <a:gd name="T2" fmla="*/ 162 w 280"/>
              <a:gd name="T3" fmla="*/ 60 h 64"/>
              <a:gd name="T4" fmla="*/ 280 w 280"/>
              <a:gd name="T5" fmla="*/ 2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0" h="64">
                <a:moveTo>
                  <a:pt x="0" y="0"/>
                </a:moveTo>
                <a:cubicBezTo>
                  <a:pt x="26" y="11"/>
                  <a:pt x="115" y="56"/>
                  <a:pt x="162" y="60"/>
                </a:cubicBezTo>
                <a:cubicBezTo>
                  <a:pt x="209" y="64"/>
                  <a:pt x="256" y="31"/>
                  <a:pt x="280" y="24"/>
                </a:cubicBezTo>
              </a:path>
            </a:pathLst>
          </a:custGeom>
          <a:noFill/>
          <a:ln w="38100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983087" name="Text Box 47"/>
          <p:cNvSpPr txBox="1">
            <a:spLocks noChangeArrowheads="1"/>
          </p:cNvSpPr>
          <p:nvPr/>
        </p:nvSpPr>
        <p:spPr bwMode="auto">
          <a:xfrm>
            <a:off x="2874963" y="3657600"/>
            <a:ext cx="7159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60</a:t>
            </a:r>
            <a:r>
              <a:rPr lang="en-US" sz="28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83088" name="Text Box 48"/>
          <p:cNvSpPr txBox="1">
            <a:spLocks noChangeArrowheads="1"/>
          </p:cNvSpPr>
          <p:nvPr/>
        </p:nvSpPr>
        <p:spPr bwMode="auto">
          <a:xfrm>
            <a:off x="2874963" y="3657600"/>
            <a:ext cx="7159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60</a:t>
            </a:r>
            <a:r>
              <a:rPr lang="en-US" sz="28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83089" name="Text Box 49"/>
          <p:cNvSpPr txBox="1">
            <a:spLocks noChangeArrowheads="1"/>
          </p:cNvSpPr>
          <p:nvPr/>
        </p:nvSpPr>
        <p:spPr bwMode="auto">
          <a:xfrm>
            <a:off x="2646363" y="5791200"/>
            <a:ext cx="382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</a:p>
        </p:txBody>
      </p:sp>
      <p:sp>
        <p:nvSpPr>
          <p:cNvPr id="983090" name="Text Box 50"/>
          <p:cNvSpPr txBox="1">
            <a:spLocks noChangeArrowheads="1"/>
          </p:cNvSpPr>
          <p:nvPr/>
        </p:nvSpPr>
        <p:spPr bwMode="auto">
          <a:xfrm>
            <a:off x="2646363" y="5791200"/>
            <a:ext cx="382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</a:p>
        </p:txBody>
      </p:sp>
      <p:sp>
        <p:nvSpPr>
          <p:cNvPr id="983091" name="Rectangle 51"/>
          <p:cNvSpPr>
            <a:spLocks noChangeArrowheads="1"/>
          </p:cNvSpPr>
          <p:nvPr/>
        </p:nvSpPr>
        <p:spPr bwMode="auto">
          <a:xfrm>
            <a:off x="1884363" y="411480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  <a:endParaRPr lang="ru-RU" sz="3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83092" name="Text Box 52"/>
          <p:cNvSpPr txBox="1">
            <a:spLocks noChangeArrowheads="1"/>
          </p:cNvSpPr>
          <p:nvPr/>
        </p:nvSpPr>
        <p:spPr bwMode="auto">
          <a:xfrm>
            <a:off x="3587185" y="5319549"/>
            <a:ext cx="7159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45</a:t>
            </a:r>
            <a:r>
              <a:rPr lang="en-US" sz="2800" baseline="300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800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83093" name="Text Box 53"/>
          <p:cNvSpPr txBox="1">
            <a:spLocks noChangeArrowheads="1"/>
          </p:cNvSpPr>
          <p:nvPr/>
        </p:nvSpPr>
        <p:spPr bwMode="auto">
          <a:xfrm>
            <a:off x="3572574" y="5320245"/>
            <a:ext cx="7159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45</a:t>
            </a:r>
            <a:r>
              <a:rPr lang="en-US" sz="2800" baseline="300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800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983094" name="Object 54"/>
          <p:cNvGraphicFramePr>
            <a:graphicFrameLocks noChangeAspect="1"/>
          </p:cNvGraphicFramePr>
          <p:nvPr/>
        </p:nvGraphicFramePr>
        <p:xfrm>
          <a:off x="5022850" y="1246188"/>
          <a:ext cx="2986088" cy="1128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93" name="Формула" r:id="rId6" imgW="1143000" imgH="431640" progId="Equation.3">
                  <p:embed/>
                </p:oleObj>
              </mc:Choice>
              <mc:Fallback>
                <p:oleObj name="Формула" r:id="rId6" imgW="1143000" imgH="431640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2850" y="1246188"/>
                        <a:ext cx="2986088" cy="1128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095" name="Object 55"/>
          <p:cNvGraphicFramePr>
            <a:graphicFrameLocks noChangeAspect="1"/>
          </p:cNvGraphicFramePr>
          <p:nvPr/>
        </p:nvGraphicFramePr>
        <p:xfrm>
          <a:off x="5056188" y="2667000"/>
          <a:ext cx="3783012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94" name="Формула" r:id="rId8" imgW="1447560" imgH="228600" progId="Equation.3">
                  <p:embed/>
                </p:oleObj>
              </mc:Choice>
              <mc:Fallback>
                <p:oleObj name="Формула" r:id="rId8" imgW="1447560" imgH="228600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6188" y="2667000"/>
                        <a:ext cx="3783012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097" name="Freeform 57"/>
          <p:cNvSpPr>
            <a:spLocks/>
          </p:cNvSpPr>
          <p:nvPr/>
        </p:nvSpPr>
        <p:spPr bwMode="auto">
          <a:xfrm>
            <a:off x="6019800" y="1473200"/>
            <a:ext cx="825500" cy="660400"/>
          </a:xfrm>
          <a:custGeom>
            <a:avLst/>
            <a:gdLst>
              <a:gd name="T0" fmla="*/ 0 w 520"/>
              <a:gd name="T1" fmla="*/ 416 h 416"/>
              <a:gd name="T2" fmla="*/ 520 w 520"/>
              <a:gd name="T3" fmla="*/ 0 h 41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20" h="416">
                <a:moveTo>
                  <a:pt x="0" y="416"/>
                </a:moveTo>
                <a:lnTo>
                  <a:pt x="520" y="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983098" name="Freeform 58"/>
          <p:cNvSpPr>
            <a:spLocks/>
          </p:cNvSpPr>
          <p:nvPr/>
        </p:nvSpPr>
        <p:spPr bwMode="auto">
          <a:xfrm>
            <a:off x="6057900" y="1511300"/>
            <a:ext cx="723900" cy="635000"/>
          </a:xfrm>
          <a:custGeom>
            <a:avLst/>
            <a:gdLst>
              <a:gd name="T0" fmla="*/ 0 w 456"/>
              <a:gd name="T1" fmla="*/ 0 h 400"/>
              <a:gd name="T2" fmla="*/ 456 w 456"/>
              <a:gd name="T3" fmla="*/ 400 h 4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6" h="400">
                <a:moveTo>
                  <a:pt x="0" y="0"/>
                </a:moveTo>
                <a:lnTo>
                  <a:pt x="456" y="400"/>
                </a:lnTo>
              </a:path>
            </a:pathLst>
          </a:custGeom>
          <a:noFill/>
          <a:ln w="28575" cap="flat" cmpd="sng">
            <a:solidFill>
              <a:srgbClr val="007CD0"/>
            </a:solidFill>
            <a:prstDash val="solid"/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983099" name="Object 59"/>
          <p:cNvGraphicFramePr>
            <a:graphicFrameLocks noChangeAspect="1"/>
          </p:cNvGraphicFramePr>
          <p:nvPr/>
        </p:nvGraphicFramePr>
        <p:xfrm>
          <a:off x="4941888" y="3673475"/>
          <a:ext cx="2754312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95" name="Формула" r:id="rId10" imgW="1054080" imgH="431640" progId="Equation.3">
                  <p:embed/>
                </p:oleObj>
              </mc:Choice>
              <mc:Fallback>
                <p:oleObj name="Формула" r:id="rId10" imgW="1054080" imgH="431640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1888" y="3673475"/>
                        <a:ext cx="2754312" cy="112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02" name="Object 62"/>
          <p:cNvGraphicFramePr>
            <a:graphicFrameLocks noChangeAspect="1"/>
          </p:cNvGraphicFramePr>
          <p:nvPr/>
        </p:nvGraphicFramePr>
        <p:xfrm>
          <a:off x="7239000" y="5080000"/>
          <a:ext cx="1260475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96" name="Формула" r:id="rId12" imgW="482400" imgH="431640" progId="Equation.3">
                  <p:embed/>
                </p:oleObj>
              </mc:Choice>
              <mc:Fallback>
                <p:oleObj name="Формула" r:id="rId12" imgW="482400" imgH="431640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5080000"/>
                        <a:ext cx="1260475" cy="112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103" name="Freeform 63"/>
          <p:cNvSpPr>
            <a:spLocks/>
          </p:cNvSpPr>
          <p:nvPr/>
        </p:nvSpPr>
        <p:spPr bwMode="auto">
          <a:xfrm>
            <a:off x="6261100" y="5791200"/>
            <a:ext cx="292100" cy="533400"/>
          </a:xfrm>
          <a:custGeom>
            <a:avLst/>
            <a:gdLst>
              <a:gd name="T0" fmla="*/ 0 w 184"/>
              <a:gd name="T1" fmla="*/ 0 h 336"/>
              <a:gd name="T2" fmla="*/ 184 w 184"/>
              <a:gd name="T3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4" h="336">
                <a:moveTo>
                  <a:pt x="0" y="0"/>
                </a:moveTo>
                <a:lnTo>
                  <a:pt x="184" y="336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983104" name="Freeform 64"/>
          <p:cNvSpPr>
            <a:spLocks/>
          </p:cNvSpPr>
          <p:nvPr/>
        </p:nvSpPr>
        <p:spPr bwMode="auto">
          <a:xfrm>
            <a:off x="6934200" y="5181600"/>
            <a:ext cx="292100" cy="533400"/>
          </a:xfrm>
          <a:custGeom>
            <a:avLst/>
            <a:gdLst>
              <a:gd name="T0" fmla="*/ 0 w 184"/>
              <a:gd name="T1" fmla="*/ 0 h 336"/>
              <a:gd name="T2" fmla="*/ 184 w 184"/>
              <a:gd name="T3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4" h="336">
                <a:moveTo>
                  <a:pt x="0" y="0"/>
                </a:moveTo>
                <a:lnTo>
                  <a:pt x="184" y="336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983106" name="Rectangle 66"/>
          <p:cNvSpPr>
            <a:spLocks noChangeArrowheads="1"/>
          </p:cNvSpPr>
          <p:nvPr/>
        </p:nvSpPr>
        <p:spPr bwMode="auto">
          <a:xfrm>
            <a:off x="228600" y="32766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Найти АВ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974667" y="139869"/>
            <a:ext cx="35702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/>
                <a:solidFill>
                  <a:srgbClr val="00B0F0"/>
                </a:solidFill>
                <a:latin typeface="Monotype Corsiva" panose="03010101010201010101" pitchFamily="66" charset="0"/>
              </a:rPr>
              <a:t>Задача № 1</a:t>
            </a:r>
            <a:endParaRPr lang="ru-RU" sz="6000" b="1" cap="none" spc="0" dirty="0">
              <a:ln/>
              <a:solidFill>
                <a:srgbClr val="00B0F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07393" y="443636"/>
            <a:ext cx="16337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3399"/>
                </a:solidFill>
                <a:latin typeface="Monotype Corsiva" panose="03010101010201010101" pitchFamily="66" charset="0"/>
              </a:rPr>
              <a:t>Таблица</a:t>
            </a:r>
            <a:endParaRPr lang="ru-RU" sz="3200" dirty="0">
              <a:solidFill>
                <a:srgbClr val="FF3399"/>
              </a:solidFill>
              <a:latin typeface="Monotype Corsiva" panose="03010101010201010101" pitchFamily="66" charset="0"/>
            </a:endParaRPr>
          </a:p>
        </p:txBody>
      </p:sp>
      <p:sp>
        <p:nvSpPr>
          <p:cNvPr id="2" name="Управляющая кнопка: настраиваемая 1">
            <a:hlinkClick r:id="rId14" action="ppaction://hlinksldjump" highlightClick="1"/>
          </p:cNvPr>
          <p:cNvSpPr/>
          <p:nvPr/>
        </p:nvSpPr>
        <p:spPr bwMode="auto">
          <a:xfrm>
            <a:off x="5895611" y="461259"/>
            <a:ext cx="2209800" cy="545931"/>
          </a:xfrm>
          <a:prstGeom prst="actionButtonBlank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smtClean="0">
              <a:ln>
                <a:noFill/>
              </a:ln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8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8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8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830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830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830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830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830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830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830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830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8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8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8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830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830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830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830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830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830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830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830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83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8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40741E-7 L -0.16962 -0.31736 L -0.20972 -0.41852 " pathEditMode="relative" rAng="0" ptsTypes="AAA">
                                      <p:cBhvr>
                                        <p:cTn id="50" dur="1000" fill="hold"/>
                                        <p:tgtEl>
                                          <p:spTgt spid="9830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86" y="-20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407E-6 L 0.0625 -0.7044 " pathEditMode="relative" rAng="0" ptsTypes="AA">
                                      <p:cBhvr>
                                        <p:cTn id="54" dur="500" fill="hold"/>
                                        <p:tgtEl>
                                          <p:spTgt spid="983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5" y="-35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81481E-6 L 0.0415 -0.12847 L 0.06389 -0.18518 " pathEditMode="relative" rAng="0" ptsTypes="AAA">
                                      <p:cBhvr>
                                        <p:cTn id="58" dur="1000" fill="hold"/>
                                        <p:tgtEl>
                                          <p:spTgt spid="983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" y="-9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98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98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98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98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98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98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98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98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98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8" grpId="0"/>
      <p:bldP spid="983089" grpId="0"/>
      <p:bldP spid="983092" grpId="0"/>
      <p:bldP spid="983093" grpId="0"/>
      <p:bldP spid="983093" grpId="1"/>
      <p:bldP spid="983097" grpId="0" animBg="1"/>
      <p:bldP spid="983098" grpId="0" animBg="1"/>
      <p:bldP spid="983103" grpId="0" animBg="1"/>
      <p:bldP spid="983104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rgbClr val="0033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rgbClr val="0033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11366</TotalTime>
  <Words>472</Words>
  <Application>Microsoft Office PowerPoint</Application>
  <PresentationFormat>Экран (4:3)</PresentationFormat>
  <Paragraphs>182</Paragraphs>
  <Slides>14</Slides>
  <Notes>9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Arial</vt:lpstr>
      <vt:lpstr>Bookman Old Style</vt:lpstr>
      <vt:lpstr>Cambria Math</vt:lpstr>
      <vt:lpstr>Monotype Corsiva</vt:lpstr>
      <vt:lpstr>Times New Roman</vt:lpstr>
      <vt:lpstr>Wingdings</vt:lpstr>
      <vt:lpstr>Оформление по умолчанию</vt:lpstr>
      <vt:lpstr>Формула</vt:lpstr>
      <vt:lpstr>Уравнение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Кабинет317</dc:creator>
  <cp:lastModifiedBy>Кабинет317</cp:lastModifiedBy>
  <cp:revision>1053</cp:revision>
  <cp:lastPrinted>1601-01-01T00:00:00Z</cp:lastPrinted>
  <dcterms:created xsi:type="dcterms:W3CDTF">1601-01-01T00:00:00Z</dcterms:created>
  <dcterms:modified xsi:type="dcterms:W3CDTF">2014-11-11T07:26:05Z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