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2"/>
  </p:notesMasterIdLst>
  <p:sldIdLst>
    <p:sldId id="256" r:id="rId2"/>
    <p:sldId id="257" r:id="rId3"/>
    <p:sldId id="276" r:id="rId4"/>
    <p:sldId id="259" r:id="rId5"/>
    <p:sldId id="260" r:id="rId6"/>
    <p:sldId id="284" r:id="rId7"/>
    <p:sldId id="285" r:id="rId8"/>
    <p:sldId id="283" r:id="rId9"/>
    <p:sldId id="262" r:id="rId10"/>
    <p:sldId id="267" r:id="rId11"/>
    <p:sldId id="268" r:id="rId12"/>
    <p:sldId id="269" r:id="rId13"/>
    <p:sldId id="271" r:id="rId14"/>
    <p:sldId id="273" r:id="rId15"/>
    <p:sldId id="278" r:id="rId16"/>
    <p:sldId id="279" r:id="rId17"/>
    <p:sldId id="281" r:id="rId18"/>
    <p:sldId id="286" r:id="rId19"/>
    <p:sldId id="287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93" autoAdjust="0"/>
    <p:restoredTop sz="94706" autoAdjust="0"/>
  </p:normalViewPr>
  <p:slideViewPr>
    <p:cSldViewPr>
      <p:cViewPr varScale="1">
        <p:scale>
          <a:sx n="111" d="100"/>
          <a:sy n="111" d="100"/>
        </p:scale>
        <p:origin x="-10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9CDE5-F65A-44AC-8831-783B9B7347BE}" type="datetimeFigureOut">
              <a:rPr lang="ru-RU" smtClean="0"/>
              <a:pPr/>
              <a:t>10.04.2011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EE438-BED4-4385-AB1C-A8AD68822E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2B84279-2134-43FC-A798-BF4E452C4B80}" type="datetimeFigureOut">
              <a:rPr lang="ru-RU" smtClean="0"/>
              <a:pPr/>
              <a:t>10.04.2011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3F0EA8A-BA1F-4480-8BFF-46C22FEDE7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4279-2134-43FC-A798-BF4E452C4B80}" type="datetimeFigureOut">
              <a:rPr lang="ru-RU" smtClean="0"/>
              <a:pPr/>
              <a:t>10.04.2011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EA8A-BA1F-4480-8BFF-46C22FEDE7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4279-2134-43FC-A798-BF4E452C4B80}" type="datetimeFigureOut">
              <a:rPr lang="ru-RU" smtClean="0"/>
              <a:pPr/>
              <a:t>10.04.2011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EA8A-BA1F-4480-8BFF-46C22FEDE7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2B84279-2134-43FC-A798-BF4E452C4B80}" type="datetimeFigureOut">
              <a:rPr lang="ru-RU" smtClean="0"/>
              <a:pPr/>
              <a:t>10.04.2011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F0EA8A-BA1F-4480-8BFF-46C22FEDE71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2B84279-2134-43FC-A798-BF4E452C4B80}" type="datetimeFigureOut">
              <a:rPr lang="ru-RU" smtClean="0"/>
              <a:pPr/>
              <a:t>10.04.2011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3F0EA8A-BA1F-4480-8BFF-46C22FEDE7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4279-2134-43FC-A798-BF4E452C4B80}" type="datetimeFigureOut">
              <a:rPr lang="ru-RU" smtClean="0"/>
              <a:pPr/>
              <a:t>10.04.2011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EA8A-BA1F-4480-8BFF-46C22FEDE71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4279-2134-43FC-A798-BF4E452C4B80}" type="datetimeFigureOut">
              <a:rPr lang="ru-RU" smtClean="0"/>
              <a:pPr/>
              <a:t>10.04.2011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EA8A-BA1F-4480-8BFF-46C22FEDE71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B84279-2134-43FC-A798-BF4E452C4B80}" type="datetimeFigureOut">
              <a:rPr lang="ru-RU" smtClean="0"/>
              <a:pPr/>
              <a:t>10.04.2011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F0EA8A-BA1F-4480-8BFF-46C22FEDE71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4279-2134-43FC-A798-BF4E452C4B80}" type="datetimeFigureOut">
              <a:rPr lang="ru-RU" smtClean="0"/>
              <a:pPr/>
              <a:t>10.04.2011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EA8A-BA1F-4480-8BFF-46C22FEDE7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2B84279-2134-43FC-A798-BF4E452C4B80}" type="datetimeFigureOut">
              <a:rPr lang="ru-RU" smtClean="0"/>
              <a:pPr/>
              <a:t>10.04.2011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F0EA8A-BA1F-4480-8BFF-46C22FEDE71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B84279-2134-43FC-A798-BF4E452C4B80}" type="datetimeFigureOut">
              <a:rPr lang="ru-RU" smtClean="0"/>
              <a:pPr/>
              <a:t>10.04.2011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F0EA8A-BA1F-4480-8BFF-46C22FEDE71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2B84279-2134-43FC-A798-BF4E452C4B80}" type="datetimeFigureOut">
              <a:rPr lang="ru-RU" smtClean="0"/>
              <a:pPr/>
              <a:t>10.04.2011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F0EA8A-BA1F-4480-8BFF-46C22FEDE7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ndex.ru/" TargetMode="External"/><Relationship Id="rId2" Type="http://schemas.openxmlformats.org/officeDocument/2006/relationships/hyperlink" Target="http://www.math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hyperlink" Target="http://www.coogle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785794"/>
            <a:ext cx="7695696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Теорема Пифагора</a:t>
            </a:r>
            <a:endParaRPr lang="ru-RU" sz="5400" b="1" cap="all" dirty="0">
              <a:ln w="9000" cmpd="sng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snap00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000372"/>
            <a:ext cx="3219461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85786" y="4929198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Родился около 580 г. до н. э. на острове </a:t>
            </a:r>
            <a:r>
              <a:rPr lang="ru-RU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</a:t>
            </a:r>
            <a:r>
              <a:rPr lang="ru-RU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Убит в </a:t>
            </a:r>
            <a:r>
              <a:rPr lang="ru-RU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Метапоне</a:t>
            </a:r>
            <a:r>
              <a:rPr lang="ru-RU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результате заговора</a:t>
            </a:r>
            <a:endParaRPr lang="ru-RU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428604"/>
            <a:ext cx="6764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Доказательства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1500174"/>
            <a:ext cx="7572428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b="1" i="1" dirty="0" smtClean="0">
                <a:solidFill>
                  <a:schemeClr val="accent4"/>
                </a:solidFill>
              </a:rPr>
              <a:t>1.Через подобные треугольники</a:t>
            </a:r>
          </a:p>
          <a:p>
            <a:pPr marL="342900" indent="-342900">
              <a:lnSpc>
                <a:spcPct val="150000"/>
              </a:lnSpc>
            </a:pPr>
            <a:r>
              <a:rPr lang="ru-RU" b="1" i="1" dirty="0" smtClean="0">
                <a:solidFill>
                  <a:schemeClr val="accent4"/>
                </a:solidFill>
              </a:rPr>
              <a:t>2. Доказательства методом площадей</a:t>
            </a:r>
          </a:p>
          <a:p>
            <a:pPr marL="342900" indent="-342900">
              <a:lnSpc>
                <a:spcPct val="150000"/>
              </a:lnSpc>
            </a:pPr>
            <a:r>
              <a:rPr lang="ru-RU" b="1" i="1" dirty="0" smtClean="0">
                <a:solidFill>
                  <a:schemeClr val="accent4"/>
                </a:solidFill>
              </a:rPr>
              <a:t> 	2.1. Доказательство через равнодополняемость</a:t>
            </a:r>
          </a:p>
          <a:p>
            <a:pPr marL="342900" indent="-342900">
              <a:lnSpc>
                <a:spcPct val="150000"/>
              </a:lnSpc>
            </a:pPr>
            <a:r>
              <a:rPr lang="ru-RU" b="1" i="1" dirty="0" smtClean="0">
                <a:solidFill>
                  <a:schemeClr val="accent4"/>
                </a:solidFill>
              </a:rPr>
              <a:t>	2.2. Доказательство Евклида</a:t>
            </a:r>
          </a:p>
          <a:p>
            <a:pPr marL="342900" indent="-342900">
              <a:lnSpc>
                <a:spcPct val="150000"/>
              </a:lnSpc>
            </a:pPr>
            <a:r>
              <a:rPr lang="ru-RU" b="1" i="1" dirty="0" smtClean="0">
                <a:solidFill>
                  <a:schemeClr val="accent4"/>
                </a:solidFill>
              </a:rPr>
              <a:t>	2.3. Доказательство Леонардо да Винчи</a:t>
            </a:r>
          </a:p>
          <a:p>
            <a:pPr marL="342900" indent="-342900">
              <a:lnSpc>
                <a:spcPct val="150000"/>
              </a:lnSpc>
            </a:pPr>
            <a:endParaRPr lang="ru-RU" i="1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</a:pP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endParaRPr lang="ru-RU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57222" y="142852"/>
            <a:ext cx="978697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Через подобные треугольники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1102856" cy="5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33327" bIns="3332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</a:t>
            </a:r>
          </a:p>
        </p:txBody>
      </p:sp>
      <p:sp>
        <p:nvSpPr>
          <p:cNvPr id="19463" name="AutoShape 7" descr="http://www.math.com.ua/articles/pifagor_theorem/6.png"/>
          <p:cNvSpPr>
            <a:spLocks noChangeAspect="1" noChangeArrowheads="1"/>
          </p:cNvSpPr>
          <p:nvPr/>
        </p:nvSpPr>
        <p:spPr bwMode="auto">
          <a:xfrm>
            <a:off x="63500" y="2774950"/>
            <a:ext cx="952500" cy="190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214414" y="1000108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143248"/>
            <a:ext cx="3128091" cy="2306969"/>
          </a:xfrm>
          <a:prstGeom prst="rect">
            <a:avLst/>
          </a:prstGeom>
        </p:spPr>
      </p:pic>
      <p:pic>
        <p:nvPicPr>
          <p:cNvPr id="1027" name="Picture 3" descr="http://www.math.com.ua/articles/pifagor_theorem/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143248"/>
            <a:ext cx="3168120" cy="285752"/>
          </a:xfrm>
          <a:prstGeom prst="rect">
            <a:avLst/>
          </a:prstGeom>
          <a:noFill/>
        </p:spPr>
      </p:pic>
      <p:pic>
        <p:nvPicPr>
          <p:cNvPr id="1028" name="Picture 4" descr="http://www.math.com.ua/articles/pifagor_theorem/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3786190"/>
            <a:ext cx="2214578" cy="500066"/>
          </a:xfrm>
          <a:prstGeom prst="rect">
            <a:avLst/>
          </a:prstGeom>
          <a:noFill/>
        </p:spPr>
      </p:pic>
      <p:pic>
        <p:nvPicPr>
          <p:cNvPr id="1029" name="Picture 5" descr="http://www.math.com.ua/articles/pifagor_theorem/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4572008"/>
            <a:ext cx="2894792" cy="285752"/>
          </a:xfrm>
          <a:prstGeom prst="rect">
            <a:avLst/>
          </a:prstGeom>
          <a:noFill/>
        </p:spPr>
      </p:pic>
      <p:sp>
        <p:nvSpPr>
          <p:cNvPr id="1030" name="AutoShape 6" descr="http://www.math.com.ua/articles/pifagor_theorem/5.png"/>
          <p:cNvSpPr>
            <a:spLocks noChangeAspect="1" noChangeArrowheads="1"/>
          </p:cNvSpPr>
          <p:nvPr/>
        </p:nvSpPr>
        <p:spPr bwMode="auto">
          <a:xfrm>
            <a:off x="63500" y="2500313"/>
            <a:ext cx="2733675" cy="238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14282" y="948690"/>
            <a:ext cx="842968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Следующее доказательство алгебраической формулировки  - наиболее простое из доказательств, строящихся напрямую из аксиом. В частности, оно не использует понятие площади фигуры. Пусть АВС есть прямоугольный треугольник с прямым углом С. Проведём высоту из С и обозначим её основание через Н. Треугольник АСН подобен треугольнику АВС по двум углам. Аналогично, треугольник СВН подобен АВС. Ведя обозначения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Получаем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Что эквивалентно</a:t>
            </a:r>
          </a:p>
          <a:p>
            <a:endParaRPr lang="ru-RU" dirty="0" smtClean="0"/>
          </a:p>
          <a:p>
            <a:r>
              <a:rPr lang="ru-RU" dirty="0" smtClean="0"/>
              <a:t>или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6" name="Рисунок 15" descr="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224" y="5072074"/>
            <a:ext cx="2143140" cy="42862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07262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2.1.Через равнодополняемость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Рисунок 8" descr="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3714752"/>
            <a:ext cx="3648075" cy="25050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34" y="1500174"/>
            <a:ext cx="72866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/>
              <a:t>	1.Расположим четыре равных прямоугольных треугольника так, как показано на рисунке.</a:t>
            </a:r>
            <a:br>
              <a:rPr lang="ru-RU" dirty="0" smtClean="0"/>
            </a:br>
            <a:r>
              <a:rPr lang="ru-RU" dirty="0" smtClean="0"/>
              <a:t>2. Четырёхугольник со сторонами </a:t>
            </a:r>
            <a:r>
              <a:rPr lang="ru-RU" dirty="0" err="1" smtClean="0"/>
              <a:t>c</a:t>
            </a:r>
            <a:r>
              <a:rPr lang="ru-RU" dirty="0" smtClean="0"/>
              <a:t> является квадратом, так как сумма двух острых углов 90°, а развёрнутый угол — 180°.</a:t>
            </a:r>
            <a:br>
              <a:rPr lang="ru-RU" dirty="0" smtClean="0"/>
            </a:br>
            <a:r>
              <a:rPr lang="ru-RU" dirty="0" smtClean="0"/>
              <a:t>3. Площадь всей фигуры равна, с одной стороны, площади квадрата со стороной (</a:t>
            </a:r>
            <a:r>
              <a:rPr lang="ru-RU" dirty="0" err="1" smtClean="0"/>
              <a:t>a+b</a:t>
            </a:r>
            <a:r>
              <a:rPr lang="ru-RU" dirty="0" smtClean="0"/>
              <a:t>), а с другой стороны, сумме площадей четырёх треугольников и внутреннего квадрата.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" name="Рисунок 10" descr="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3786190"/>
            <a:ext cx="1733550" cy="390525"/>
          </a:xfrm>
          <a:prstGeom prst="rect">
            <a:avLst/>
          </a:prstGeom>
        </p:spPr>
      </p:pic>
      <p:pic>
        <p:nvPicPr>
          <p:cNvPr id="12" name="Рисунок 11" descr="1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4214818"/>
            <a:ext cx="2000250" cy="209550"/>
          </a:xfrm>
          <a:prstGeom prst="rect">
            <a:avLst/>
          </a:prstGeom>
        </p:spPr>
      </p:pic>
      <p:pic>
        <p:nvPicPr>
          <p:cNvPr id="13" name="Рисунок 12" descr="1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100" y="4572008"/>
            <a:ext cx="1000125" cy="2095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00100" y="500063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 и требовалось доказать.</a:t>
            </a:r>
            <a:br>
              <a:rPr lang="ru-RU" dirty="0" smtClean="0"/>
            </a:br>
            <a:endParaRPr lang="ru-RU" dirty="0"/>
          </a:p>
        </p:txBody>
      </p:sp>
    </p:spTree>
    <p:custDataLst>
      <p:tags r:id="rId1"/>
    </p:custData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0"/>
            <a:ext cx="4894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2.2.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евклида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714356"/>
            <a:ext cx="2762256" cy="34575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348" y="857232"/>
            <a:ext cx="78581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    			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14414" y="1142984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	</a:t>
            </a:r>
            <a:r>
              <a:rPr lang="ru-RU" sz="1200" dirty="0" smtClean="0"/>
              <a:t>    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1142985"/>
            <a:ext cx="80010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    			Идея доказательства Евклида состоит в следующем: попробуем 			доказать, что половина площади квадрата, построенного на 				гипотенузе, равна сумме половин площадей квадратов, построенных 			на катетах, а тогда и площади большого и двух малых квадратов 			равны. Рассмотрим чертеж слева. На нём мы построили квадраты    			на сторонах прямоугольного треугольника и провели из вершины          	                                           прямоугольного угла С луч </a:t>
            </a:r>
            <a:r>
              <a:rPr lang="ru-RU" sz="1200" dirty="0" err="1" smtClean="0"/>
              <a:t>s</a:t>
            </a:r>
            <a:r>
              <a:rPr lang="ru-RU" sz="1200" dirty="0" smtClean="0"/>
              <a:t> перпендикулярно гипотенузе AB, он   		                      рассекает  квадрат ABIK, построенный на гипотенузе, на два       	                                           прямоугольника — BHJI и HAKJ соответственно. Оказывается, что 	                                           площади данных прямоугольников в точности равны площадям 		                      квадратов, построенных на соответствующих катетах. Попытаемся 		                      доказать, что площадь 	квадрата DECA равна площади               	                                           прямоугольника AHJK Для этого воспользуемся вспомогательным 		                      наблюдением: Площадь треугольника с той же высотой и 	           </a:t>
            </a:r>
          </a:p>
          <a:p>
            <a:endParaRPr lang="ru-RU" sz="1200" dirty="0" smtClean="0"/>
          </a:p>
          <a:p>
            <a:r>
              <a:rPr lang="ru-RU" sz="1200" dirty="0" smtClean="0"/>
              <a:t>основанием, что и данный прямоугольник, равна половине площади заданного прямоугольника. </a:t>
            </a:r>
          </a:p>
          <a:p>
            <a:endParaRPr lang="ru-RU" sz="1200" dirty="0" smtClean="0"/>
          </a:p>
          <a:p>
            <a:r>
              <a:rPr lang="ru-RU" sz="1200" dirty="0" smtClean="0"/>
              <a:t>Это следствие определения площади треугольника как половины произведения основания на высоту. Из этого наблюдения вытекает, что площадь треугольника ACK равна площади треугольника AHK (не изображённого на рисунке), которая, в свою очередь, равна половине площади прямоугольника AHJK. Докажем теперь, что площадь треугольника ACK также равна половине площади квадрата DECA. Единственное, что необходимо для этого сделать, — это доказать равенство треугольников ACK и BDA (так как площадь треугольника BDA равна половине площади квадрата по указанному выше свойству). Равенство это очевидно, треугольники равны по двум сторонам и углу между ними. Именно — AB=AK,AD=AC — равенство углов CAK и BAD легко доказать методом движения: повернём треугольник CAK на 90° против часовой стрелки, тогда очевидно, что соответствующие стороны двух рассматриваемых треугольников совпадут (ввиду того, что угол при вершине квадрата — 90°). Рассуждение о равенстве площадей квадрата BCFG и прямоугольника BHJI совершенно аналогично. Тем самым мы доказали, </a:t>
            </a:r>
          </a:p>
          <a:p>
            <a:r>
              <a:rPr lang="ru-RU" sz="1200" dirty="0" smtClean="0"/>
              <a:t>что площадь квадрата, построенного на гипотенузе, слагается из площадей квадратов, построенных на</a:t>
            </a:r>
          </a:p>
          <a:p>
            <a:r>
              <a:rPr lang="ru-RU" sz="1200" dirty="0" smtClean="0"/>
              <a:t> катетах.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2.3.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леонардо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да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винчи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500306"/>
            <a:ext cx="2857500" cy="3038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1928802"/>
            <a:ext cx="8215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Главные элементы доказательства — симметрия и движение.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14744" y="2285992"/>
            <a:ext cx="450059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Рассмотрим чертёж, как видно из симметрии, отрезок CI рассекает квадрат ABHJ на две одинаковые части (так как треугольники ABC и JHI равны по построению). Пользуясь поворотом на 90 градусов против часовой стрелки, мы усматриваем равенство заштрихованных фигур CAJI и GDAB. Теперь ясно, что площадь заштрихованной нами фигуры равна сумме половин площадей квадратов, построенных на катетах, и площади исходного треугольника. С другой стороны, она равна половине площади квадрата, построенного на гипотенузе, плюс площадь исходного треугольника. Последний шаг в доказательстве предоставляется читателю. </a:t>
            </a:r>
            <a:endParaRPr lang="ru-RU" sz="1600" dirty="0"/>
          </a:p>
        </p:txBody>
      </p:sp>
    </p:spTree>
    <p:custDataLst>
      <p:tags r:id="rId1"/>
    </p:custData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9624" y="1223946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62024" y="1376346"/>
            <a:ext cx="635798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Многие при имени Пифагор вспоминают его теорему. Но неужели мы можем встречать эту теорему только в геометрии? Нет, конечно, нет! Теорема Пифагора встречается в разных областях наук. Например: в физике, астрономии, архитектуре и в других. Но так же Пифагор и его теорема воспеты в литературе.</a:t>
            </a:r>
          </a:p>
          <a:p>
            <a:r>
              <a:rPr lang="ru-RU" dirty="0" smtClean="0"/>
              <a:t>В настоящее время всеобщее признание получило то, что успех развития многих областей науки и техники зависит от развития различных направлений математики. Важным условием повышения эффективности производства является широкое внедрение математических методов в технику и народное хозяйство, что предполагает создание новых, эффективных методов качественного и количественного исследования, которые позволяют решать задачи, выдвигаемые практикой. Рассмотрим несколько элементарных примеров таких задач, в которых при решении применяется теорема Пифагора.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85728"/>
            <a:ext cx="5104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применение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indow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000108"/>
            <a:ext cx="762000" cy="1695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7290" y="857232"/>
            <a:ext cx="45005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FF0000"/>
                </a:solidFill>
              </a:rPr>
              <a:t>Окно</a:t>
            </a:r>
            <a:r>
              <a:rPr lang="ru-RU" sz="1100" b="1" dirty="0" smtClean="0"/>
              <a:t>: </a:t>
            </a:r>
            <a:r>
              <a:rPr lang="ru-RU" sz="1100" dirty="0" smtClean="0"/>
              <a:t>в зданиях готического и </a:t>
            </a:r>
            <a:r>
              <a:rPr lang="ru-RU" sz="1100" dirty="0" err="1" smtClean="0"/>
              <a:t>ромaнского</a:t>
            </a:r>
            <a:r>
              <a:rPr lang="ru-RU" sz="1100" dirty="0" smtClean="0"/>
              <a:t> стиля верхние части окон расчленяются каменными ребрами, которые не только играют роль орнамента, но и способствуют прочности окон. На рисунке представлен простой пример такого окна в готическом стиле. Способ построения его очень прост: Из рисунка легко найти центры шести дуг окружностей, радиусы которых равны ширине окна (</a:t>
            </a:r>
            <a:r>
              <a:rPr lang="ru-RU" sz="1100" i="1" dirty="0" err="1" smtClean="0"/>
              <a:t>b</a:t>
            </a:r>
            <a:r>
              <a:rPr lang="ru-RU" sz="1100" dirty="0" smtClean="0"/>
              <a:t>) для наружных дуг и половине ширины (</a:t>
            </a:r>
            <a:r>
              <a:rPr lang="ru-RU" sz="1100" i="1" dirty="0" err="1" smtClean="0"/>
              <a:t>b</a:t>
            </a:r>
            <a:r>
              <a:rPr lang="ru-RU" sz="1100" i="1" dirty="0" smtClean="0"/>
              <a:t>/2</a:t>
            </a:r>
            <a:r>
              <a:rPr lang="ru-RU" sz="1100" dirty="0" smtClean="0"/>
              <a:t>), для внутренних дуг. Остается еще полная окружность, касающаяся четырех дуг. Так как она заключена между двумя концентрическими окружностями, то ее диаметр равен 	расстоянию между этими окружностями, т. е. </a:t>
            </a:r>
            <a:r>
              <a:rPr lang="ru-RU" sz="1100" i="1" dirty="0" err="1" smtClean="0"/>
              <a:t>b</a:t>
            </a:r>
            <a:r>
              <a:rPr lang="ru-RU" sz="1100" i="1" dirty="0" smtClean="0"/>
              <a:t>/2</a:t>
            </a:r>
            <a:r>
              <a:rPr lang="ru-RU" sz="1100" dirty="0" smtClean="0"/>
              <a:t> 	и, следовательно, радиус равен </a:t>
            </a:r>
            <a:r>
              <a:rPr lang="ru-RU" sz="1100" i="1" dirty="0" err="1" smtClean="0"/>
              <a:t>b</a:t>
            </a:r>
            <a:r>
              <a:rPr lang="ru-RU" sz="1100" i="1" dirty="0" smtClean="0"/>
              <a:t>/4</a:t>
            </a:r>
            <a:r>
              <a:rPr lang="ru-RU" sz="1100" dirty="0" smtClean="0"/>
              <a:t>. А тогда 	становится ясным и положение ее центра. В 	рассмотренном примере радиусы находились без 	всяких затруднений. В других аналогичных 	примерах могут </a:t>
            </a:r>
            <a:r>
              <a:rPr lang="ru-RU" sz="1100" dirty="0" err="1" smtClean="0"/>
              <a:t>потребоватися</a:t>
            </a:r>
            <a:r>
              <a:rPr lang="ru-RU" sz="1100" dirty="0" smtClean="0"/>
              <a:t> вычисления; 	покажем, как применяется в таких задачах 	теорема Пифагора. </a:t>
            </a:r>
          </a:p>
        </p:txBody>
      </p:sp>
      <p:pic>
        <p:nvPicPr>
          <p:cNvPr id="4" name="Рисунок 3" descr="roma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6" y="2714620"/>
            <a:ext cx="1771650" cy="1133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44" y="3929066"/>
            <a:ext cx="3714776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В романской архитектуре часто встречается мотив, представленный на рисунке. Если </a:t>
            </a:r>
            <a:r>
              <a:rPr lang="ru-RU" sz="1100" i="1" dirty="0" err="1" smtClean="0"/>
              <a:t>b</a:t>
            </a:r>
            <a:r>
              <a:rPr lang="ru-RU" sz="1100" dirty="0" smtClean="0"/>
              <a:t> по-прежнему обозначает ширину окна, то радиусы полуокружностей будут равны </a:t>
            </a:r>
            <a:r>
              <a:rPr lang="ru-RU" sz="1100" i="1" dirty="0" smtClean="0"/>
              <a:t>R = </a:t>
            </a:r>
            <a:r>
              <a:rPr lang="ru-RU" sz="1100" i="1" dirty="0" err="1" smtClean="0"/>
              <a:t>b</a:t>
            </a:r>
            <a:r>
              <a:rPr lang="ru-RU" sz="1100" i="1" dirty="0" smtClean="0"/>
              <a:t> / 2</a:t>
            </a:r>
            <a:r>
              <a:rPr lang="ru-RU" sz="1100" dirty="0" smtClean="0"/>
              <a:t> и </a:t>
            </a:r>
            <a:r>
              <a:rPr lang="ru-RU" sz="1100" i="1" dirty="0" err="1" smtClean="0"/>
              <a:t>r</a:t>
            </a:r>
            <a:r>
              <a:rPr lang="ru-RU" sz="1100" i="1" dirty="0" smtClean="0"/>
              <a:t> = </a:t>
            </a:r>
            <a:r>
              <a:rPr lang="ru-RU" sz="1100" i="1" dirty="0" err="1" smtClean="0"/>
              <a:t>b</a:t>
            </a:r>
            <a:r>
              <a:rPr lang="ru-RU" sz="1100" i="1" dirty="0" smtClean="0"/>
              <a:t> / 4</a:t>
            </a:r>
            <a:r>
              <a:rPr lang="ru-RU" sz="1100" dirty="0" smtClean="0"/>
              <a:t>. Радиус </a:t>
            </a:r>
            <a:r>
              <a:rPr lang="ru-RU" sz="1100" i="1" dirty="0" err="1" smtClean="0"/>
              <a:t>p</a:t>
            </a:r>
            <a:r>
              <a:rPr lang="ru-RU" sz="1100" dirty="0" smtClean="0"/>
              <a:t> внутренней окружности можно вычислить из прямоугольного треугольника, изображенного на рис. пунктиром. Гипотенуза этого треугольника, проходящая через точку касания окружностей, равна </a:t>
            </a:r>
            <a:r>
              <a:rPr lang="ru-RU" sz="1100" i="1" dirty="0" err="1" smtClean="0"/>
              <a:t>b</a:t>
            </a:r>
            <a:r>
              <a:rPr lang="ru-RU" sz="1100" i="1" dirty="0" smtClean="0"/>
              <a:t>/4+p</a:t>
            </a:r>
            <a:r>
              <a:rPr lang="ru-RU" sz="1100" dirty="0" smtClean="0"/>
              <a:t>, один катет равен </a:t>
            </a:r>
            <a:r>
              <a:rPr lang="ru-RU" sz="1100" i="1" dirty="0" err="1" smtClean="0"/>
              <a:t>b</a:t>
            </a:r>
            <a:r>
              <a:rPr lang="ru-RU" sz="1100" i="1" dirty="0" smtClean="0"/>
              <a:t>/4</a:t>
            </a:r>
            <a:r>
              <a:rPr lang="ru-RU" sz="1100" dirty="0" smtClean="0"/>
              <a:t>, а другой </a:t>
            </a:r>
            <a:r>
              <a:rPr lang="ru-RU" sz="1100" i="1" dirty="0" err="1" smtClean="0"/>
              <a:t>b</a:t>
            </a:r>
            <a:r>
              <a:rPr lang="ru-RU" sz="1100" i="1" dirty="0" smtClean="0"/>
              <a:t>/2-p</a:t>
            </a:r>
            <a:r>
              <a:rPr lang="ru-RU" sz="1100" dirty="0" smtClean="0"/>
              <a:t>. </a:t>
            </a:r>
          </a:p>
          <a:p>
            <a:r>
              <a:rPr lang="ru-RU" sz="1100" dirty="0" smtClean="0"/>
              <a:t>По теореме Пифагора имеем:</a:t>
            </a:r>
            <a:br>
              <a:rPr lang="ru-RU" sz="1100" dirty="0" smtClean="0"/>
            </a:br>
            <a:r>
              <a:rPr lang="ru-RU" sz="1100" i="1" dirty="0" smtClean="0"/>
              <a:t>(</a:t>
            </a:r>
            <a:r>
              <a:rPr lang="ru-RU" sz="1100" i="1" dirty="0" err="1" smtClean="0"/>
              <a:t>b</a:t>
            </a:r>
            <a:r>
              <a:rPr lang="ru-RU" sz="1100" i="1" dirty="0" smtClean="0"/>
              <a:t>/4+p)=( </a:t>
            </a:r>
            <a:r>
              <a:rPr lang="ru-RU" sz="1100" i="1" dirty="0" err="1" smtClean="0"/>
              <a:t>b</a:t>
            </a:r>
            <a:r>
              <a:rPr lang="ru-RU" sz="1100" i="1" dirty="0" smtClean="0"/>
              <a:t>/4)+( </a:t>
            </a:r>
            <a:r>
              <a:rPr lang="ru-RU" sz="1100" i="1" dirty="0" err="1" smtClean="0"/>
              <a:t>b</a:t>
            </a:r>
            <a:r>
              <a:rPr lang="ru-RU" sz="1100" i="1" dirty="0" smtClean="0"/>
              <a:t>/4-p)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или </a:t>
            </a:r>
            <a:br>
              <a:rPr lang="ru-RU" sz="1100" dirty="0" smtClean="0"/>
            </a:br>
            <a:r>
              <a:rPr lang="ru-RU" sz="1100" i="1" dirty="0" err="1" smtClean="0"/>
              <a:t>b</a:t>
            </a:r>
            <a:r>
              <a:rPr lang="ru-RU" sz="1100" i="1" dirty="0" smtClean="0"/>
              <a:t>/16+ </a:t>
            </a:r>
            <a:r>
              <a:rPr lang="ru-RU" sz="1100" i="1" dirty="0" err="1" smtClean="0"/>
              <a:t>b</a:t>
            </a:r>
            <a:r>
              <a:rPr lang="ru-RU" sz="1100" i="1" dirty="0" smtClean="0"/>
              <a:t>*</a:t>
            </a:r>
            <a:r>
              <a:rPr lang="ru-RU" sz="1100" i="1" dirty="0" err="1" smtClean="0"/>
              <a:t>p</a:t>
            </a:r>
            <a:r>
              <a:rPr lang="ru-RU" sz="1100" i="1" dirty="0" smtClean="0"/>
              <a:t>/2+p=b/16+b/4-b*</a:t>
            </a:r>
            <a:r>
              <a:rPr lang="ru-RU" sz="1100" i="1" dirty="0" err="1" smtClean="0"/>
              <a:t>p+p</a:t>
            </a:r>
            <a:r>
              <a:rPr lang="ru-RU" sz="1100" dirty="0" smtClean="0"/>
              <a:t>, </a:t>
            </a:r>
            <a:br>
              <a:rPr lang="ru-RU" sz="1100" dirty="0" smtClean="0"/>
            </a:br>
            <a:r>
              <a:rPr lang="ru-RU" sz="1100" dirty="0" smtClean="0"/>
              <a:t>откуда </a:t>
            </a:r>
            <a:br>
              <a:rPr lang="ru-RU" sz="1100" dirty="0" smtClean="0"/>
            </a:br>
            <a:r>
              <a:rPr lang="ru-RU" sz="1100" i="1" dirty="0" err="1" smtClean="0"/>
              <a:t>b</a:t>
            </a:r>
            <a:r>
              <a:rPr lang="ru-RU" sz="1100" i="1" dirty="0" smtClean="0"/>
              <a:t>*</a:t>
            </a:r>
            <a:r>
              <a:rPr lang="ru-RU" sz="1100" i="1" dirty="0" err="1" smtClean="0"/>
              <a:t>p</a:t>
            </a:r>
            <a:r>
              <a:rPr lang="ru-RU" sz="1100" i="1" dirty="0" smtClean="0"/>
              <a:t>/2=b/4-b*</a:t>
            </a:r>
            <a:r>
              <a:rPr lang="ru-RU" sz="1100" i="1" dirty="0" err="1" smtClean="0"/>
              <a:t>p</a:t>
            </a:r>
            <a:r>
              <a:rPr lang="ru-RU" sz="1100" dirty="0" smtClean="0"/>
              <a:t>. </a:t>
            </a:r>
            <a:br>
              <a:rPr lang="ru-RU" sz="1100" dirty="0" smtClean="0"/>
            </a:br>
            <a:r>
              <a:rPr lang="ru-RU" sz="1100" dirty="0" smtClean="0"/>
              <a:t>Разделив на </a:t>
            </a:r>
            <a:r>
              <a:rPr lang="ru-RU" sz="1100" dirty="0" err="1" smtClean="0"/>
              <a:t>b</a:t>
            </a:r>
            <a:r>
              <a:rPr lang="ru-RU" sz="1100" dirty="0" smtClean="0"/>
              <a:t> и приводя подобные члены, получим: </a:t>
            </a:r>
            <a:br>
              <a:rPr lang="ru-RU" sz="1100" dirty="0" smtClean="0"/>
            </a:br>
            <a:r>
              <a:rPr lang="ru-RU" sz="1100" i="1" dirty="0" smtClean="0"/>
              <a:t>(3/2)*</a:t>
            </a:r>
            <a:r>
              <a:rPr lang="ru-RU" sz="1100" i="1" dirty="0" err="1" smtClean="0"/>
              <a:t>p=b</a:t>
            </a:r>
            <a:r>
              <a:rPr lang="ru-RU" sz="1100" i="1" dirty="0" smtClean="0"/>
              <a:t>/4, </a:t>
            </a:r>
            <a:r>
              <a:rPr lang="ru-RU" sz="1100" i="1" dirty="0" err="1" smtClean="0"/>
              <a:t>p=b</a:t>
            </a:r>
            <a:r>
              <a:rPr lang="ru-RU" sz="1100" i="1" dirty="0" smtClean="0"/>
              <a:t>/6</a:t>
            </a:r>
            <a:r>
              <a:rPr lang="ru-RU" sz="1100" dirty="0" smtClean="0"/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43570" y="928670"/>
            <a:ext cx="292895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FF0000"/>
                </a:solidFill>
              </a:rPr>
              <a:t>Крыша</a:t>
            </a:r>
            <a:r>
              <a:rPr lang="ru-RU" sz="1100" dirty="0" smtClean="0"/>
              <a:t>: в доме задумано построить двускатную крышу (форма в сечении). </a:t>
            </a:r>
            <a:r>
              <a:rPr lang="ru-RU" sz="1100" i="1" dirty="0" smtClean="0"/>
              <a:t>Какой длины должны быть стропила, если изготовлены балки AC=8 м, и AB=BF.</a:t>
            </a:r>
            <a:r>
              <a:rPr lang="ru-RU" sz="1100" dirty="0" smtClean="0"/>
              <a:t> </a:t>
            </a:r>
            <a:br>
              <a:rPr lang="ru-RU" sz="1100" dirty="0" smtClean="0"/>
            </a:br>
            <a:r>
              <a:rPr lang="ru-RU" sz="1100" i="1" dirty="0" smtClean="0"/>
              <a:t>Решение:</a:t>
            </a:r>
            <a:r>
              <a:rPr lang="ru-RU" sz="1100" dirty="0" smtClean="0"/>
              <a:t> </a:t>
            </a:r>
            <a:br>
              <a:rPr lang="ru-RU" sz="1100" dirty="0" smtClean="0"/>
            </a:br>
            <a:r>
              <a:rPr lang="ru-RU" sz="1100" dirty="0" smtClean="0"/>
              <a:t>Треугольник </a:t>
            </a:r>
            <a:r>
              <a:rPr lang="ru-RU" sz="1100" i="1" dirty="0" smtClean="0"/>
              <a:t>ADC</a:t>
            </a:r>
            <a:r>
              <a:rPr lang="ru-RU" sz="1100" dirty="0" smtClean="0"/>
              <a:t> - равнобедренный </a:t>
            </a:r>
            <a:r>
              <a:rPr lang="ru-RU" sz="1100" i="1" dirty="0" smtClean="0"/>
              <a:t>AB=BC=4 м</a:t>
            </a:r>
            <a:r>
              <a:rPr lang="ru-RU" sz="1100" dirty="0" smtClean="0"/>
              <a:t>, </a:t>
            </a:r>
            <a:r>
              <a:rPr lang="ru-RU" sz="1100" i="1" dirty="0" smtClean="0"/>
              <a:t>BF=4 </a:t>
            </a:r>
            <a:r>
              <a:rPr lang="ru-RU" sz="1100" i="1" dirty="0" err="1" smtClean="0"/>
              <a:t>м</a:t>
            </a:r>
            <a:r>
              <a:rPr lang="ru-RU" sz="1100" dirty="0" err="1" smtClean="0"/>
              <a:t>Если</a:t>
            </a:r>
            <a:r>
              <a:rPr lang="ru-RU" sz="1100" dirty="0" smtClean="0"/>
              <a:t> предположить, что </a:t>
            </a:r>
            <a:r>
              <a:rPr lang="ru-RU" sz="1100" i="1" dirty="0" smtClean="0"/>
              <a:t>FD=1,5 м</a:t>
            </a:r>
            <a:r>
              <a:rPr lang="ru-RU" sz="1100" dirty="0" smtClean="0"/>
              <a:t>, тогда: </a:t>
            </a:r>
            <a:br>
              <a:rPr lang="ru-RU" sz="1100" dirty="0" smtClean="0"/>
            </a:br>
            <a:r>
              <a:rPr lang="ru-RU" sz="1100" dirty="0" smtClean="0"/>
              <a:t>А) Из треугольника </a:t>
            </a:r>
            <a:r>
              <a:rPr lang="ru-RU" sz="1100" i="1" dirty="0" smtClean="0"/>
              <a:t>DBC: DB=2,5м</a:t>
            </a:r>
            <a:r>
              <a:rPr lang="ru-RU" sz="1100" dirty="0" smtClean="0"/>
              <a:t> </a:t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Б) Из треугольника </a:t>
            </a:r>
            <a:r>
              <a:rPr lang="ru-RU" sz="1100" i="1" dirty="0" smtClean="0"/>
              <a:t>ABF</a:t>
            </a:r>
            <a:r>
              <a:rPr lang="ru-RU" sz="1100" dirty="0" smtClean="0"/>
              <a:t>: </a:t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 smtClean="0"/>
          </a:p>
          <a:p>
            <a:endParaRPr lang="ru-RU" dirty="0"/>
          </a:p>
        </p:txBody>
      </p:sp>
      <p:pic>
        <p:nvPicPr>
          <p:cNvPr id="7" name="Рисунок 6" descr="text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3000372"/>
            <a:ext cx="1695450" cy="238125"/>
          </a:xfrm>
          <a:prstGeom prst="rect">
            <a:avLst/>
          </a:prstGeom>
        </p:spPr>
      </p:pic>
      <p:pic>
        <p:nvPicPr>
          <p:cNvPr id="8" name="Рисунок 7" descr="text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2571744"/>
            <a:ext cx="2876550" cy="266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5008" y="3357562"/>
            <a:ext cx="27860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FF0000"/>
                </a:solidFill>
              </a:rPr>
              <a:t>Молниеотвод: </a:t>
            </a:r>
            <a:r>
              <a:rPr lang="ru-RU" sz="1100" dirty="0" smtClean="0"/>
              <a:t>защищает от молнии все предметы, расстояние до которых от его основания не превышает его удвоенной высоты. </a:t>
            </a:r>
            <a:r>
              <a:rPr lang="ru-RU" sz="1100" i="1" dirty="0" smtClean="0"/>
              <a:t>Определить оптимальное положение молниеотвода на двускатной крыше, обеспечивающее наименьшую его доступную высоту.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i="1" dirty="0" smtClean="0"/>
              <a:t>Решение: 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По теореме Пифагора h</a:t>
            </a:r>
            <a:r>
              <a:rPr lang="ru-RU" sz="1100" baseline="30000" dirty="0" smtClean="0"/>
              <a:t>2</a:t>
            </a:r>
            <a:r>
              <a:rPr lang="ru-RU" sz="1100" dirty="0" smtClean="0"/>
              <a:t> ≥ a</a:t>
            </a:r>
            <a:r>
              <a:rPr lang="ru-RU" sz="1100" baseline="30000" dirty="0" smtClean="0"/>
              <a:t>2</a:t>
            </a:r>
            <a:r>
              <a:rPr lang="ru-RU" sz="1100" dirty="0" smtClean="0"/>
              <a:t>+b</a:t>
            </a:r>
            <a:r>
              <a:rPr lang="ru-RU" sz="1100" baseline="30000" dirty="0" smtClean="0"/>
              <a:t>2</a:t>
            </a:r>
            <a:r>
              <a:rPr lang="ru-RU" sz="1100" dirty="0" smtClean="0"/>
              <a:t>, значит </a:t>
            </a:r>
            <a:r>
              <a:rPr lang="ru-RU" sz="1100" dirty="0" err="1" smtClean="0"/>
              <a:t>h</a:t>
            </a:r>
            <a:r>
              <a:rPr lang="ru-RU" sz="1100" dirty="0" smtClean="0"/>
              <a:t> ≥ (a</a:t>
            </a:r>
            <a:r>
              <a:rPr lang="ru-RU" sz="1100" baseline="30000" dirty="0" smtClean="0"/>
              <a:t>2</a:t>
            </a:r>
            <a:r>
              <a:rPr lang="ru-RU" sz="1100" dirty="0" smtClean="0"/>
              <a:t>+b</a:t>
            </a:r>
            <a:r>
              <a:rPr lang="ru-RU" sz="1100" baseline="30000" dirty="0" smtClean="0"/>
              <a:t>2</a:t>
            </a:r>
            <a:r>
              <a:rPr lang="ru-RU" sz="1100" dirty="0" smtClean="0"/>
              <a:t>)</a:t>
            </a:r>
            <a:r>
              <a:rPr lang="ru-RU" sz="1100" baseline="30000" dirty="0" smtClean="0"/>
              <a:t>½</a:t>
            </a:r>
            <a:r>
              <a:rPr lang="ru-RU" sz="1100" dirty="0" smtClean="0"/>
              <a:t>. </a:t>
            </a:r>
            <a:br>
              <a:rPr lang="ru-RU" sz="1100" dirty="0" smtClean="0"/>
            </a:br>
            <a:r>
              <a:rPr lang="ru-RU" sz="1100" i="1" dirty="0" smtClean="0"/>
              <a:t>Ответ:</a:t>
            </a:r>
            <a:r>
              <a:rPr lang="ru-RU" sz="1100" dirty="0" smtClean="0"/>
              <a:t> </a:t>
            </a:r>
            <a:r>
              <a:rPr lang="ru-RU" sz="1100" dirty="0" err="1" smtClean="0"/>
              <a:t>h</a:t>
            </a:r>
            <a:r>
              <a:rPr lang="ru-RU" sz="1100" dirty="0" smtClean="0"/>
              <a:t> ≥ (a</a:t>
            </a:r>
            <a:r>
              <a:rPr lang="ru-RU" sz="1100" baseline="30000" dirty="0" smtClean="0"/>
              <a:t>2</a:t>
            </a:r>
            <a:r>
              <a:rPr lang="ru-RU" sz="1100" dirty="0" smtClean="0"/>
              <a:t>+b</a:t>
            </a:r>
            <a:r>
              <a:rPr lang="ru-RU" sz="1100" baseline="30000" dirty="0" smtClean="0"/>
              <a:t>2</a:t>
            </a:r>
            <a:r>
              <a:rPr lang="ru-RU" sz="1100" dirty="0" smtClean="0"/>
              <a:t>)</a:t>
            </a:r>
            <a:r>
              <a:rPr lang="ru-RU" sz="1100" baseline="30000" dirty="0" smtClean="0"/>
              <a:t>½</a:t>
            </a:r>
            <a:endParaRPr lang="ru-RU" sz="11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0"/>
            <a:ext cx="6359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строительство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500174"/>
            <a:ext cx="78581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настоящее время на рынке мобильной связи идет большая конкуренция среди операторов. Чем надежнее связь, чем больше зона покрытия, тем больше потребителей у оператора. При строительстве вышки (антенны) часто приходится решать задачу: </a:t>
            </a:r>
            <a:r>
              <a:rPr lang="ru-RU" i="1" dirty="0" smtClean="0"/>
              <a:t>какую наибольшую высоту должна иметь антенна, чтобы передачу можно было принимать в определенном радиусе (например радиусе R=200 км?, если известно. что радиус Земли равен 6380 км.)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i="1" dirty="0" smtClean="0"/>
              <a:t>Решение: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Пусть AB= </a:t>
            </a:r>
            <a:r>
              <a:rPr lang="ru-RU" dirty="0" err="1" smtClean="0"/>
              <a:t>x</a:t>
            </a:r>
            <a:r>
              <a:rPr lang="ru-RU" dirty="0" smtClean="0"/>
              <a:t>, BC=R=200 км, OC= </a:t>
            </a:r>
            <a:r>
              <a:rPr lang="ru-RU" dirty="0" err="1" smtClean="0"/>
              <a:t>r</a:t>
            </a:r>
            <a:r>
              <a:rPr lang="ru-RU" dirty="0" smtClean="0"/>
              <a:t> =6380 км. </a:t>
            </a:r>
            <a:br>
              <a:rPr lang="ru-RU" dirty="0" smtClean="0"/>
            </a:br>
            <a:r>
              <a:rPr lang="ru-RU" i="1" dirty="0" smtClean="0"/>
              <a:t>OB = OA + AB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i="1" dirty="0" smtClean="0"/>
              <a:t>OB = </a:t>
            </a:r>
            <a:r>
              <a:rPr lang="ru-RU" i="1" dirty="0" err="1" smtClean="0"/>
              <a:t>r</a:t>
            </a:r>
            <a:r>
              <a:rPr lang="ru-RU" i="1" dirty="0" smtClean="0"/>
              <a:t> + </a:t>
            </a:r>
            <a:r>
              <a:rPr lang="ru-RU" i="1" dirty="0" err="1" smtClean="0"/>
              <a:t>x</a:t>
            </a:r>
            <a:r>
              <a:rPr lang="ru-RU" i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Используя теорему Пифагора, получим ответ. </a:t>
            </a:r>
            <a:br>
              <a:rPr lang="ru-RU" dirty="0" smtClean="0"/>
            </a:br>
            <a:r>
              <a:rPr lang="ru-RU" i="1" dirty="0" smtClean="0"/>
              <a:t>Ответ:</a:t>
            </a:r>
            <a:r>
              <a:rPr lang="ru-RU" dirty="0" smtClean="0"/>
              <a:t> 2,3 км. 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214290"/>
            <a:ext cx="7387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Мобильная связь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1071538" y="0"/>
            <a:ext cx="6789737" cy="626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ru-RU" sz="2400" dirty="0"/>
              <a:t>С глубокой древности математики находят все новые и новые доказательства теоремы Пифагора, все новые и новые замыслы ее доказательств. Таких доказательств – более или менее строгих, более или менее наглядных – известно более полутора сотен (по другим источникам, более пятисот), но стремление к преумножению их числа сохранилось. Поэтому теорема Пифагора занесена в «Книгу рекордов Гиннеса». </a:t>
            </a:r>
            <a:r>
              <a:rPr lang="ru-RU" sz="2400" b="1" dirty="0"/>
              <a:t>Самостоятельное «открытие» доказательства теоремы Пифагора будет полезно и современным </a:t>
            </a:r>
            <a:r>
              <a:rPr lang="ru-RU" sz="2400" b="1" dirty="0">
                <a:hlinkClick r:id="rId2" action="ppaction://hlinksldjump"/>
              </a:rPr>
              <a:t>школьникам.</a:t>
            </a:r>
            <a:endParaRPr lang="ru-RU" sz="2400" b="1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6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571472" y="285728"/>
            <a:ext cx="78184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Источники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информации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500034" y="1214422"/>
            <a:ext cx="2665412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arenR"/>
            </a:pPr>
            <a:r>
              <a:rPr lang="en-US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"/>
              </a:rPr>
              <a:t>www.math.com</a:t>
            </a:r>
            <a:endParaRPr lang="en-US" b="1" i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arenR"/>
            </a:pPr>
            <a:r>
              <a:rPr lang="en-US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3"/>
              </a:rPr>
              <a:t>www.yandex.ru</a:t>
            </a:r>
            <a:endParaRPr lang="en-US" b="1" i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arenR"/>
            </a:pPr>
            <a:r>
              <a:rPr lang="en-US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4"/>
              </a:rPr>
              <a:t>www.coogle.ru</a:t>
            </a:r>
            <a:endParaRPr lang="en-US" b="1" i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spcBef>
                <a:spcPct val="50000"/>
              </a:spcBef>
            </a:pPr>
            <a:endParaRPr lang="en-US" dirty="0" smtClean="0"/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611188" y="1844675"/>
            <a:ext cx="2808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500034" y="4000504"/>
            <a:ext cx="6286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6) </a:t>
            </a:r>
            <a:r>
              <a:rPr lang="ru-RU" b="1" i="1" dirty="0" smtClean="0">
                <a:solidFill>
                  <a:srgbClr val="00B0F0"/>
                </a:solidFill>
              </a:rPr>
              <a:t>И</a:t>
            </a:r>
            <a:r>
              <a:rPr lang="ru-RU" b="1" i="1" dirty="0">
                <a:solidFill>
                  <a:srgbClr val="00B0F0"/>
                </a:solidFill>
              </a:rPr>
              <a:t>. Глейзер. История математики в школе.</a:t>
            </a:r>
          </a:p>
        </p:txBody>
      </p:sp>
      <p:sp>
        <p:nvSpPr>
          <p:cNvPr id="87053" name="Text Box 13"/>
          <p:cNvSpPr txBox="1">
            <a:spLocks noChangeArrowheads="1"/>
          </p:cNvSpPr>
          <p:nvPr/>
        </p:nvSpPr>
        <p:spPr bwMode="auto">
          <a:xfrm>
            <a:off x="500034" y="3000372"/>
            <a:ext cx="5139548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4) </a:t>
            </a:r>
            <a:r>
              <a:rPr lang="ru-RU" b="1" i="1" dirty="0" smtClean="0">
                <a:solidFill>
                  <a:srgbClr val="00B0F0"/>
                </a:solidFill>
              </a:rPr>
              <a:t>А.Д.Александров </a:t>
            </a:r>
            <a:r>
              <a:rPr lang="ru-RU" b="1" i="1" dirty="0">
                <a:solidFill>
                  <a:srgbClr val="00B0F0"/>
                </a:solidFill>
              </a:rPr>
              <a:t>и др.  Геометрия 7-9</a:t>
            </a:r>
          </a:p>
        </p:txBody>
      </p:sp>
      <p:sp>
        <p:nvSpPr>
          <p:cNvPr id="87055" name="Text Box 15"/>
          <p:cNvSpPr txBox="1">
            <a:spLocks noChangeArrowheads="1"/>
          </p:cNvSpPr>
          <p:nvPr/>
        </p:nvSpPr>
        <p:spPr bwMode="auto">
          <a:xfrm>
            <a:off x="500034" y="3500438"/>
            <a:ext cx="42915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5) </a:t>
            </a:r>
            <a:r>
              <a:rPr lang="ru-RU" b="1" i="1" dirty="0" err="1" smtClean="0">
                <a:solidFill>
                  <a:srgbClr val="00B0F0"/>
                </a:solidFill>
              </a:rPr>
              <a:t>Атанасян</a:t>
            </a:r>
            <a:r>
              <a:rPr lang="ru-RU" b="1" i="1" dirty="0" smtClean="0">
                <a:solidFill>
                  <a:srgbClr val="00B0F0"/>
                </a:solidFill>
              </a:rPr>
              <a:t> </a:t>
            </a:r>
            <a:r>
              <a:rPr lang="ru-RU" b="1" i="1" dirty="0">
                <a:solidFill>
                  <a:srgbClr val="00B0F0"/>
                </a:solidFill>
              </a:rPr>
              <a:t>и др. Геометрия 7-9</a:t>
            </a:r>
          </a:p>
        </p:txBody>
      </p:sp>
      <p:sp>
        <p:nvSpPr>
          <p:cNvPr id="87057" name="Text Box 17"/>
          <p:cNvSpPr txBox="1">
            <a:spLocks noChangeArrowheads="1"/>
          </p:cNvSpPr>
          <p:nvPr/>
        </p:nvSpPr>
        <p:spPr bwMode="auto">
          <a:xfrm>
            <a:off x="500034" y="4572008"/>
            <a:ext cx="56252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7) </a:t>
            </a:r>
            <a:r>
              <a:rPr lang="ru-RU" b="1" i="1" dirty="0" smtClean="0">
                <a:solidFill>
                  <a:srgbClr val="00B0F0"/>
                </a:solidFill>
              </a:rPr>
              <a:t>В.Н.Руденко</a:t>
            </a:r>
            <a:r>
              <a:rPr lang="ru-RU" b="1" i="1" dirty="0">
                <a:solidFill>
                  <a:srgbClr val="00B0F0"/>
                </a:solidFill>
              </a:rPr>
              <a:t>, Г</a:t>
            </a:r>
            <a:r>
              <a:rPr lang="ru-RU" b="1" i="1" dirty="0" smtClean="0">
                <a:solidFill>
                  <a:srgbClr val="00B0F0"/>
                </a:solidFill>
              </a:rPr>
              <a:t>. А. </a:t>
            </a:r>
            <a:r>
              <a:rPr lang="ru-RU" b="1" i="1" dirty="0" err="1" smtClean="0">
                <a:solidFill>
                  <a:srgbClr val="00B0F0"/>
                </a:solidFill>
              </a:rPr>
              <a:t>Бахурин</a:t>
            </a:r>
            <a:r>
              <a:rPr lang="ru-RU" b="1" i="1" dirty="0" smtClean="0">
                <a:solidFill>
                  <a:srgbClr val="00B0F0"/>
                </a:solidFill>
              </a:rPr>
              <a:t> </a:t>
            </a:r>
            <a:r>
              <a:rPr lang="ru-RU" b="1" i="1" dirty="0">
                <a:solidFill>
                  <a:srgbClr val="00B0F0"/>
                </a:solidFill>
              </a:rPr>
              <a:t>Геометрия 7-9</a:t>
            </a:r>
          </a:p>
        </p:txBody>
      </p:sp>
      <p:sp>
        <p:nvSpPr>
          <p:cNvPr id="87058" name="Text Box 18"/>
          <p:cNvSpPr txBox="1">
            <a:spLocks noChangeArrowheads="1"/>
          </p:cNvSpPr>
          <p:nvPr/>
        </p:nvSpPr>
        <p:spPr bwMode="auto">
          <a:xfrm>
            <a:off x="500034" y="5072074"/>
            <a:ext cx="87639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8) </a:t>
            </a:r>
            <a:r>
              <a:rPr lang="ru-RU" b="1" i="1" dirty="0" smtClean="0">
                <a:solidFill>
                  <a:srgbClr val="00B0F0"/>
                </a:solidFill>
              </a:rPr>
              <a:t>В.Д.Чистяков</a:t>
            </a:r>
            <a:r>
              <a:rPr lang="ru-RU" b="1" i="1" dirty="0">
                <a:solidFill>
                  <a:srgbClr val="00B0F0"/>
                </a:solidFill>
              </a:rPr>
              <a:t>. Старинные задачи по элементарной математике</a:t>
            </a:r>
          </a:p>
        </p:txBody>
      </p:sp>
      <p:pic>
        <p:nvPicPr>
          <p:cNvPr id="12" name="Рисунок 11" descr="Рисунок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46" y="1500174"/>
            <a:ext cx="2571768" cy="22860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992" y="500042"/>
            <a:ext cx="2137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0364" y="2500306"/>
            <a:ext cx="5857916" cy="3041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3200" b="1" i="1" dirty="0" smtClean="0"/>
              <a:t>Выяснить: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i="1" dirty="0" smtClean="0"/>
              <a:t>Кто же такой Пифагор.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i="1" dirty="0" smtClean="0"/>
              <a:t>В чем заключается теорема Пифагора.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i="1" dirty="0" smtClean="0"/>
              <a:t>Доказать теорему.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i="1" dirty="0" smtClean="0"/>
              <a:t>Найти ей практическое применение.</a:t>
            </a:r>
          </a:p>
          <a:p>
            <a:pPr marL="342900" indent="-342900">
              <a:lnSpc>
                <a:spcPct val="150000"/>
              </a:lnSpc>
            </a:pPr>
            <a:endParaRPr lang="ru-RU" dirty="0"/>
          </a:p>
        </p:txBody>
      </p:sp>
      <p:pic>
        <p:nvPicPr>
          <p:cNvPr id="7" name="Рисунок 6" descr="pic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285992"/>
            <a:ext cx="2143140" cy="34099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5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65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1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65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1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357166"/>
            <a:ext cx="6357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Авторы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2786058"/>
            <a:ext cx="285752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4"/>
                </a:solidFill>
              </a:rPr>
              <a:t>Ученица 8 «а» класса</a:t>
            </a:r>
          </a:p>
          <a:p>
            <a:r>
              <a:rPr lang="ru-RU" i="1" dirty="0" smtClean="0">
                <a:solidFill>
                  <a:schemeClr val="accent4"/>
                </a:solidFill>
              </a:rPr>
              <a:t>Сухарева Анна</a:t>
            </a:r>
            <a:endParaRPr lang="ru-RU" i="1" dirty="0">
              <a:solidFill>
                <a:schemeClr val="accent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7752" y="2786058"/>
            <a:ext cx="285752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4"/>
                </a:solidFill>
              </a:rPr>
              <a:t>Ученица 8 «а» класса</a:t>
            </a:r>
          </a:p>
          <a:p>
            <a:r>
              <a:rPr lang="ru-RU" i="1" dirty="0" err="1" smtClean="0">
                <a:solidFill>
                  <a:schemeClr val="accent4"/>
                </a:solidFill>
              </a:rPr>
              <a:t>Баландина</a:t>
            </a:r>
            <a:r>
              <a:rPr lang="ru-RU" i="1" dirty="0" smtClean="0">
                <a:solidFill>
                  <a:schemeClr val="accent4"/>
                </a:solidFill>
              </a:rPr>
              <a:t> Виктория</a:t>
            </a:r>
            <a:endParaRPr lang="ru-RU" i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78592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 smtClean="0">
                <a:solidFill>
                  <a:srgbClr val="000000"/>
                </a:solidFill>
              </a:rPr>
              <a:t>«Геометрия обладает двумя  великими </a:t>
            </a:r>
            <a:r>
              <a:rPr lang="ru-RU" b="1" i="1" dirty="0" err="1" smtClean="0">
                <a:solidFill>
                  <a:srgbClr val="000000"/>
                </a:solidFill>
              </a:rPr>
              <a:t>сокровищами.Первое</a:t>
            </a:r>
            <a:r>
              <a:rPr lang="ru-RU" b="1" i="1" dirty="0" smtClean="0">
                <a:solidFill>
                  <a:srgbClr val="000000"/>
                </a:solidFill>
              </a:rPr>
              <a:t> – это теорема Пифагора…»</a:t>
            </a:r>
            <a:endParaRPr lang="ru-RU" b="1" i="1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378619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solidFill>
                  <a:srgbClr val="000000"/>
                </a:solidFill>
              </a:rPr>
              <a:t>О  Пифагоре сохранились десятки легенд и мифов, с его именем  связано многое в математике, и в первую очередь, конечно,  теорема носящая его имя, которая занимает важнейшее место в школьном курсе геометрии.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1500174"/>
            <a:ext cx="1255059" cy="1371600"/>
          </a:xfrm>
          <a:prstGeom prst="rect">
            <a:avLst/>
          </a:prstGeom>
        </p:spPr>
      </p:pic>
      <p:pic>
        <p:nvPicPr>
          <p:cNvPr id="5" name="Рисунок 4" descr="Рисунок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3214686"/>
            <a:ext cx="2304288" cy="1353671"/>
          </a:xfrm>
          <a:prstGeom prst="rect">
            <a:avLst/>
          </a:prstGeom>
        </p:spPr>
      </p:pic>
      <p:pic>
        <p:nvPicPr>
          <p:cNvPr id="6" name="Рисунок 5" descr="Рисунок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70" y="5000636"/>
            <a:ext cx="2303929" cy="154192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285728"/>
            <a:ext cx="90562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историческая справка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40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4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850"/>
                            </p:stCondLst>
                            <p:childTnLst>
                              <p:par>
                                <p:cTn id="4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928670"/>
            <a:ext cx="8358246" cy="5293757"/>
          </a:xfrm>
          <a:prstGeom prst="rect">
            <a:avLst/>
          </a:prstGeom>
          <a:noFill/>
        </p:spPr>
        <p:txBody>
          <a:bodyPr wrap="square" numCol="1" rtlCol="0" anchor="b">
            <a:spAutoFit/>
          </a:bodyPr>
          <a:lstStyle/>
          <a:p>
            <a:pPr algn="just" defTabSz="360000"/>
            <a:r>
              <a:rPr lang="ru-RU" sz="1600" i="1" dirty="0" smtClean="0"/>
              <a:t>Ряд источников указывает, что Пифагор стал чемпионом одной из первых Олимпиад по кулачному бою. В юном возрасте Пифагор отправился в Египет, чтобы набраться мудрости и тайных знаний у египетских жрецов. </a:t>
            </a:r>
            <a:r>
              <a:rPr lang="ru-RU" sz="1600" i="1" dirty="0" err="1" smtClean="0"/>
              <a:t>Ямвлих</a:t>
            </a:r>
            <a:r>
              <a:rPr lang="ru-RU" sz="1600" i="1" dirty="0" smtClean="0"/>
              <a:t> пишет, что Пифагор в 18-летнем возрасте покинул родной остров и, объехав мудрецов в разных краях света, добрался до</a:t>
            </a:r>
            <a:r>
              <a:rPr lang="ru-RU" sz="1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i="1" dirty="0" smtClean="0"/>
              <a:t>Египта, где пробыл 22 года (приобщается к математике и создает из нее центр своей философской системы), пока его не увёл в Вавилон в числе пленников персидский царь </a:t>
            </a:r>
            <a:r>
              <a:rPr lang="ru-RU" sz="1600" i="1" dirty="0" err="1" smtClean="0"/>
              <a:t>Камбиз</a:t>
            </a:r>
            <a:r>
              <a:rPr lang="ru-RU" sz="1600" i="1" dirty="0" smtClean="0"/>
              <a:t>, завоевавший Египет в 525 до н. э. В Вавилоне Пифагор пробыл ещё 12 лет, общаясь с магами, пока наконец не смог вернуться на </a:t>
            </a:r>
            <a:r>
              <a:rPr lang="ru-RU" sz="1600" i="1" dirty="0" err="1" smtClean="0"/>
              <a:t>Самос</a:t>
            </a:r>
            <a:r>
              <a:rPr lang="ru-RU" sz="1600" i="1" dirty="0" smtClean="0"/>
              <a:t> в 56-летнем возрасте, где соотечественники признали его мудрым человеком. В Кротоне (Южная Италия) Пифагор основывает школу – пифагорейский союз. Только тех, кто прошел многие ступени знаний, Пифагор называет своими ближайшими учениками и допускает во двор своего дома, где беседует с ними. Отсюда пошло понятие «эзотерический», то есть находящийся внутри. В возрасте примерно 60 лет Пифагор женится на </a:t>
            </a:r>
            <a:r>
              <a:rPr lang="ru-RU" sz="1600" i="1" dirty="0" err="1" smtClean="0"/>
              <a:t>Феано</a:t>
            </a:r>
            <a:r>
              <a:rPr lang="ru-RU" sz="1600" i="1" dirty="0" smtClean="0"/>
              <a:t>, одной из своих учениц. У них рождается 3 детей (два сына и дочь), и все они становятся последователями своего отца. Пифагор принимает большое участие в политической жизни Кротона. По его инициативе создается аристократический правящий орган – «Совет трехсот». Пифагор сам возглавляет его в течение примерно 25 лет. Постепенно «Совет трехсот» распространяет свое влияние и на соседние города</a:t>
            </a:r>
            <a:endParaRPr lang="ru-RU" sz="1600" dirty="0" smtClean="0"/>
          </a:p>
          <a:p>
            <a:pPr defTabSz="360000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0"/>
            <a:ext cx="79124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Краткая биография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000108"/>
            <a:ext cx="8215370" cy="483209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/>
            <a:r>
              <a:rPr lang="ru-RU" sz="1400" i="1" dirty="0"/>
              <a:t>Исторический обзор начнем с древнего Китая. Здесь особое внимание привлекает математическая книга </a:t>
            </a:r>
            <a:r>
              <a:rPr lang="ru-RU" sz="1400" i="1" dirty="0" err="1"/>
              <a:t>Чу-пей</a:t>
            </a:r>
            <a:r>
              <a:rPr lang="ru-RU" sz="1400" i="1" dirty="0"/>
              <a:t>. В этом сочинении так говорится о </a:t>
            </a:r>
            <a:r>
              <a:rPr lang="ru-RU" sz="1400" i="1" dirty="0" err="1"/>
              <a:t>пифагоровом</a:t>
            </a:r>
            <a:r>
              <a:rPr lang="ru-RU" sz="1400" i="1" dirty="0"/>
              <a:t> треугольнике со сторонами 3, 4 и 5: "Если прямой угол разложить на составные части, то линия, соединяющая концы его сторон, будет 5, когда основание есть 3, а высота 4.Кантор (крупнейший немецкий историк математики) считает, что равенство 3</a:t>
            </a:r>
            <a:r>
              <a:rPr lang="ru-RU" sz="1400" i="1" baseline="30000" dirty="0"/>
              <a:t>2</a:t>
            </a:r>
            <a:r>
              <a:rPr lang="ru-RU" sz="1400" i="1" dirty="0"/>
              <a:t> + 4</a:t>
            </a:r>
            <a:r>
              <a:rPr lang="ru-RU" sz="1400" i="1" baseline="30000" dirty="0"/>
              <a:t>2</a:t>
            </a:r>
            <a:r>
              <a:rPr lang="ru-RU" sz="1400" i="1" dirty="0"/>
              <a:t> = 5</a:t>
            </a:r>
            <a:r>
              <a:rPr lang="ru-RU" sz="1400" i="1" baseline="30000" dirty="0"/>
              <a:t>2</a:t>
            </a:r>
            <a:r>
              <a:rPr lang="ru-RU" sz="1400" i="1" dirty="0"/>
              <a:t> было известно уже египтянам еще около 2300 г. до н. э., во времена царя </a:t>
            </a:r>
            <a:r>
              <a:rPr lang="ru-RU" sz="1400" i="1" dirty="0" err="1"/>
              <a:t>Аменемхета</a:t>
            </a:r>
            <a:r>
              <a:rPr lang="ru-RU" sz="1400" i="1" dirty="0"/>
              <a:t> I (согласно папирусу 6619 Берлинского </a:t>
            </a:r>
            <a:r>
              <a:rPr lang="ru-RU" sz="1400" i="1" dirty="0" smtClean="0"/>
              <a:t>музея).Несколько </a:t>
            </a:r>
            <a:r>
              <a:rPr lang="ru-RU" sz="1400" i="1" dirty="0"/>
              <a:t>больше известно о теореме Пифагора у вавилонян. В одном тексте, относимом ко времени </a:t>
            </a:r>
            <a:r>
              <a:rPr lang="ru-RU" sz="1400" i="1" dirty="0" err="1"/>
              <a:t>Хаммураби</a:t>
            </a:r>
            <a:r>
              <a:rPr lang="ru-RU" sz="1400" i="1" dirty="0"/>
              <a:t>, т. е. к 2000 г. до н. э., приводится приближенное вычисление гипотенузы прямоугольного треугольника. Отсюда можно сделать вывод, что в </a:t>
            </a:r>
            <a:r>
              <a:rPr lang="ru-RU" sz="1400" i="1" dirty="0" err="1"/>
              <a:t>Двуречье</a:t>
            </a:r>
            <a:r>
              <a:rPr lang="ru-RU" sz="1400" i="1" dirty="0"/>
              <a:t> умели производить вычисления с прямоугольными треугольниками, по крайней мере в некоторых случаях. Основываясь, с одной стороны, на сегодняшнем уровне знаний о египетской и вавилонской математике, а с </a:t>
            </a:r>
            <a:r>
              <a:rPr lang="ru-RU" sz="1400" i="1" dirty="0" err="1"/>
              <a:t>другой-на</a:t>
            </a:r>
            <a:r>
              <a:rPr lang="ru-RU" sz="1400" i="1" dirty="0"/>
              <a:t> критическом изучении греческих источников, </a:t>
            </a:r>
            <a:r>
              <a:rPr lang="ru-RU" sz="1400" i="1" dirty="0" err="1"/>
              <a:t>Ван-дер-Варден</a:t>
            </a:r>
            <a:r>
              <a:rPr lang="ru-RU" sz="1400" i="1" dirty="0"/>
              <a:t> (голландский математик) сделал следующий вывод: "Заслугой первых греческих математиков, таких как Фалес, Пифагор и пифагорейцы, является не открытие математики, но ее систематизация и </a:t>
            </a:r>
            <a:r>
              <a:rPr lang="ru-RU" sz="1400" i="1" dirty="0" smtClean="0"/>
              <a:t>обоснование</a:t>
            </a:r>
            <a:r>
              <a:rPr lang="ru-RU" sz="1400" i="1" dirty="0"/>
              <a:t>. В их руках вычислительные рецепты, основанные на смутных представлениях, превратились в точную науку." Геометрия у индусов, как и у египтян и вавилонян, была тесно связана с культом. Весьма вероятно, что теорема о квадрате гипотенузы была известна в Индии уже около 18 века до н. э. В первом русском переводе евклидовых "Начал", сделанном Ф. И. Петрушевским, теорема Пифагора изложена так: "В прямоугольных треугольниках квадрат из стороны, противолежащей прямому углу, равен сумме квадратов из сторон, содержащих прямой угол</a:t>
            </a:r>
            <a:r>
              <a:rPr lang="ru-RU" sz="1400" i="1" dirty="0" smtClean="0"/>
              <a:t>"……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0"/>
            <a:ext cx="7363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История теоремы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323850" y="404813"/>
            <a:ext cx="8064500" cy="191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/>
              <a:t>Теорему называли </a:t>
            </a:r>
            <a:r>
              <a:rPr lang="ru-RU" sz="2400" b="1" dirty="0"/>
              <a:t>«мостом </a:t>
            </a:r>
            <a:r>
              <a:rPr lang="ru-RU" sz="2400" b="1" dirty="0" err="1"/>
              <a:t>ослов</a:t>
            </a:r>
            <a:r>
              <a:rPr lang="ru-RU" sz="2400" b="1" dirty="0"/>
              <a:t>»,</a:t>
            </a:r>
            <a:r>
              <a:rPr lang="ru-RU" sz="2400" dirty="0"/>
              <a:t> так как слабые ученики, заучивающие теоремы наизусть, без понимания, и прозванные поэтому «</a:t>
            </a:r>
            <a:r>
              <a:rPr lang="ru-RU" sz="2400" dirty="0" err="1"/>
              <a:t>ослами</a:t>
            </a:r>
            <a:r>
              <a:rPr lang="ru-RU" sz="2400" dirty="0"/>
              <a:t>», были не в состоянии преодолеть теорему Пифагора, служившую для них вроде непреодолимого моста.</a:t>
            </a:r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2700338" y="3933825"/>
            <a:ext cx="55451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/>
              <a:t>Или </a:t>
            </a:r>
            <a:r>
              <a:rPr lang="ru-RU" sz="2400" b="1" dirty="0"/>
              <a:t>«бегство убогих»</a:t>
            </a:r>
            <a:r>
              <a:rPr lang="ru-RU" sz="2400" dirty="0"/>
              <a:t>, так как некоторые «убогие» ученики, не имевшие серьезной математической подготовки, бежали от геометрии.</a:t>
            </a:r>
          </a:p>
        </p:txBody>
      </p:sp>
      <p:sp>
        <p:nvSpPr>
          <p:cNvPr id="143366" name="WordArt 6"/>
          <p:cNvSpPr>
            <a:spLocks noChangeArrowheads="1" noChangeShapeType="1" noTextEdit="1"/>
          </p:cNvSpPr>
          <p:nvPr/>
        </p:nvSpPr>
        <p:spPr bwMode="auto">
          <a:xfrm rot="-2243519">
            <a:off x="0" y="2420938"/>
            <a:ext cx="4968875" cy="3455987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8986000"/>
                <a:gd name="adj2" fmla="val 4657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"Dons </a:t>
            </a:r>
            <a:r>
              <a:rPr lang="en-US" sz="3600" kern="10" dirty="0" err="1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asinorum</a:t>
            </a:r>
            <a:r>
              <a:rPr lang="en-US" sz="3600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"</a:t>
            </a:r>
            <a:endParaRPr lang="ru-RU" sz="3600" kern="10" dirty="0">
              <a:ln w="9525">
                <a:solidFill>
                  <a:srgbClr val="FF99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43367" name="WordArt 7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011863" y="4868863"/>
            <a:ext cx="2592387" cy="165576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2088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"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elefuga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"</a:t>
            </a:r>
            <a:endParaRPr lang="ru-RU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828198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В некоторых списках «Начал» Евклида теорема Пифагора называлась теоремой Нимфы, «теорема – бабочка», по-видимому из-за сходства чертежа с бабочкой, поскольку словом «нимфа» греки называли бабочек. Нимфами греки называли еще и невест, а также некоторых богинь. </a:t>
            </a:r>
          </a:p>
        </p:txBody>
      </p: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3851275" y="3213100"/>
            <a:ext cx="4773613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При переводе с греческого арабский переводчик, вероятно, не обратил внимания на чертеж и перевел слово «нимфа» не как «бабочка», а как «невеста». Так и появилось ласковое название знаменитой теоремы – </a:t>
            </a:r>
            <a:r>
              <a:rPr lang="ru-RU" sz="2400">
                <a:hlinkClick r:id="rId3" action="ppaction://hlinksldjump"/>
              </a:rPr>
              <a:t>«Теорема Невесты».</a:t>
            </a:r>
            <a:endParaRPr lang="ru-RU" sz="240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2616200"/>
            <a:ext cx="3475038" cy="4241800"/>
            <a:chOff x="0" y="1389"/>
            <a:chExt cx="2351" cy="2830"/>
          </a:xfrm>
        </p:grpSpPr>
        <p:pic>
          <p:nvPicPr>
            <p:cNvPr id="144389" name="Picture 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8000"/>
            </a:blip>
            <a:srcRect l="2365" r="13676" b="4134"/>
            <a:stretch>
              <a:fillRect/>
            </a:stretch>
          </p:blipFill>
          <p:spPr bwMode="auto">
            <a:xfrm>
              <a:off x="0" y="1389"/>
              <a:ext cx="2080" cy="2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4394" name="Text Box 10"/>
            <p:cNvSpPr txBox="1">
              <a:spLocks noChangeArrowheads="1"/>
            </p:cNvSpPr>
            <p:nvPr/>
          </p:nvSpPr>
          <p:spPr bwMode="auto">
            <a:xfrm>
              <a:off x="158" y="3974"/>
              <a:ext cx="2193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«Нимфа» - бабочка, невеста</a:t>
              </a:r>
            </a:p>
          </p:txBody>
        </p:sp>
      </p:grp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9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6000" contrast="12000"/>
          </a:blip>
          <a:srcRect l="848" t="18855" r="43604"/>
          <a:stretch>
            <a:fillRect/>
          </a:stretch>
        </p:blipFill>
        <p:spPr bwMode="auto">
          <a:xfrm>
            <a:off x="250825" y="2420938"/>
            <a:ext cx="4679950" cy="403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323850" y="260350"/>
            <a:ext cx="8424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/>
              <a:t> </a:t>
            </a:r>
            <a:r>
              <a:rPr lang="ru-RU" sz="2400"/>
              <a:t>К </a:t>
            </a:r>
            <a:r>
              <a:rPr lang="ru-RU" sz="2400" b="1" i="1"/>
              <a:t>теореме Пифагора</a:t>
            </a:r>
            <a:r>
              <a:rPr lang="ru-RU" sz="2400" i="1"/>
              <a:t>  </a:t>
            </a:r>
            <a:r>
              <a:rPr lang="ru-RU" sz="2400"/>
              <a:t>его ученики составляли стишки, вроде:</a:t>
            </a:r>
            <a:endParaRPr lang="ru-RU" sz="2400" i="1"/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4643438" y="1052513"/>
            <a:ext cx="43211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>
                <a:solidFill>
                  <a:srgbClr val="FFFF00"/>
                </a:solidFill>
              </a:rPr>
              <a:t>«Пифагоровы штаны</a:t>
            </a:r>
          </a:p>
          <a:p>
            <a:pPr>
              <a:spcBef>
                <a:spcPct val="50000"/>
              </a:spcBef>
            </a:pPr>
            <a:r>
              <a:rPr lang="ru-RU" sz="2400" b="1" i="1" dirty="0">
                <a:solidFill>
                  <a:srgbClr val="FFFF00"/>
                </a:solidFill>
              </a:rPr>
              <a:t>во все стороны равны»,</a:t>
            </a: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250825" y="2276475"/>
            <a:ext cx="6265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А также рисовали такие карикатуры:</a:t>
            </a:r>
          </a:p>
        </p:txBody>
      </p:sp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6011863" y="6165850"/>
            <a:ext cx="2592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Шарж  из учебника 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XVI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века.</a:t>
            </a:r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0124" name="Picture 1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727" t="18729" r="3500" b="1555"/>
          <a:stretch>
            <a:fillRect/>
          </a:stretch>
        </p:blipFill>
        <p:spPr bwMode="auto">
          <a:xfrm>
            <a:off x="6227763" y="3114675"/>
            <a:ext cx="23764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1" grpId="0"/>
      <p:bldP spid="90122" grpId="0"/>
      <p:bldP spid="901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85728"/>
            <a:ext cx="7695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Теорема 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ифагора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0" y="1071546"/>
            <a:ext cx="8715375" cy="5286375"/>
          </a:xfrm>
        </p:spPr>
        <p:txBody>
          <a:bodyPr anchor="ctr"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Первоначально теорема устанавливала соотношение между площадями квадратов, построенных на гипотенузе и катетах прямоугольного треугольника: 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b="1" i="1" dirty="0" smtClean="0">
                <a:solidFill>
                  <a:srgbClr val="6600FF"/>
                </a:solidFill>
                <a:latin typeface="Tahoma" pitchFamily="34" charset="0"/>
              </a:rPr>
              <a:t>«Квадрат, построенный на гипотенузе прямоугольного треугольника, равновелик сумме квадратов, построенных на </a:t>
            </a:r>
            <a:r>
              <a:rPr lang="ru-RU" sz="1600" b="1" i="1" dirty="0" smtClean="0">
                <a:solidFill>
                  <a:srgbClr val="6600FF"/>
                </a:solidFill>
                <a:latin typeface="Tahoma" pitchFamily="34" charset="0"/>
                <a:hlinkClick r:id="rId3" action="ppaction://hlinksldjump"/>
              </a:rPr>
              <a:t>катетах</a:t>
            </a:r>
            <a:r>
              <a:rPr lang="ru-RU" sz="1600" b="1" i="1" dirty="0" smtClean="0">
                <a:solidFill>
                  <a:srgbClr val="6600FF"/>
                </a:solidFill>
                <a:latin typeface="Tahoma" pitchFamily="34" charset="0"/>
              </a:rPr>
              <a:t>».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Алгебраическая формулировка: 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b="1" i="1" dirty="0" smtClean="0">
                <a:solidFill>
                  <a:srgbClr val="FF3300"/>
                </a:solidFill>
                <a:latin typeface="Tahoma" pitchFamily="34" charset="0"/>
              </a:rPr>
              <a:t> «В прямоугольном треугольнике квадрат гипотенузы равен сумме квадратов  </a:t>
            </a:r>
            <a:r>
              <a:rPr lang="ru-RU" sz="1600" b="1" i="1" dirty="0" smtClean="0">
                <a:solidFill>
                  <a:srgbClr val="FF3300"/>
                </a:solidFill>
                <a:latin typeface="Tahoma" pitchFamily="34" charset="0"/>
                <a:hlinkClick r:id="rId4" action="ppaction://hlinksldjump"/>
              </a:rPr>
              <a:t>катетов</a:t>
            </a:r>
            <a:r>
              <a:rPr lang="ru-RU" sz="1600" b="1" i="1" dirty="0" smtClean="0">
                <a:solidFill>
                  <a:srgbClr val="FF3300"/>
                </a:solidFill>
                <a:latin typeface="Tahoma" pitchFamily="34" charset="0"/>
                <a:hlinkClick r:id="rId5" action="ppaction://hlinksldjump"/>
              </a:rPr>
              <a:t>». 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То есть, обозначив длину гипотенузы треугольника через </a:t>
            </a:r>
            <a:r>
              <a:rPr lang="ru-RU" sz="1600" dirty="0" err="1" smtClean="0">
                <a:solidFill>
                  <a:schemeClr val="tx1"/>
                </a:solidFill>
              </a:rPr>
              <a:t>c</a:t>
            </a:r>
            <a:r>
              <a:rPr lang="ru-RU" sz="1600" dirty="0" smtClean="0">
                <a:solidFill>
                  <a:schemeClr val="tx1"/>
                </a:solidFill>
              </a:rPr>
              <a:t>, а длины катетов через </a:t>
            </a:r>
            <a:r>
              <a:rPr lang="ru-RU" sz="1600" dirty="0" err="1" smtClean="0">
                <a:solidFill>
                  <a:schemeClr val="tx1"/>
                </a:solidFill>
              </a:rPr>
              <a:t>a</a:t>
            </a:r>
            <a:r>
              <a:rPr lang="ru-RU" sz="1600" dirty="0" smtClean="0">
                <a:solidFill>
                  <a:schemeClr val="tx1"/>
                </a:solidFill>
              </a:rPr>
              <a:t> и b: a</a:t>
            </a:r>
            <a:r>
              <a:rPr lang="ru-RU" sz="1600" baseline="30000" dirty="0" smtClean="0">
                <a:solidFill>
                  <a:schemeClr val="tx1"/>
                </a:solidFill>
              </a:rPr>
              <a:t>2</a:t>
            </a:r>
            <a:r>
              <a:rPr lang="ru-RU" sz="1600" dirty="0" smtClean="0">
                <a:solidFill>
                  <a:schemeClr val="tx1"/>
                </a:solidFill>
              </a:rPr>
              <a:t>+b</a:t>
            </a:r>
            <a:r>
              <a:rPr lang="ru-RU" sz="1600" baseline="30000" dirty="0" smtClean="0">
                <a:solidFill>
                  <a:schemeClr val="tx1"/>
                </a:solidFill>
              </a:rPr>
              <a:t>2</a:t>
            </a:r>
            <a:r>
              <a:rPr lang="ru-RU" sz="1600" dirty="0" smtClean="0">
                <a:solidFill>
                  <a:schemeClr val="tx1"/>
                </a:solidFill>
              </a:rPr>
              <a:t>=c</a:t>
            </a:r>
            <a:r>
              <a:rPr lang="ru-RU" sz="1600" baseline="30000" dirty="0" smtClean="0">
                <a:solidFill>
                  <a:schemeClr val="tx1"/>
                </a:solidFill>
              </a:rPr>
              <a:t>2</a:t>
            </a:r>
            <a:r>
              <a:rPr lang="ru-RU" sz="1600" dirty="0" smtClean="0">
                <a:solidFill>
                  <a:schemeClr val="tx1"/>
                </a:solidFill>
              </a:rPr>
              <a:t>. Обе формулировки теоремы эквивалентны, но вторая формулировка более элементарна, она не требует понятия площади. То есть второе утверждение можно проверить, ничего не зная о площади и измерив только длины сторон прямоугольного треугольника. 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Обратная теорема Пифагора. </a:t>
            </a:r>
            <a:r>
              <a:rPr lang="ru-RU" sz="1600" b="1" i="1" dirty="0" smtClean="0">
                <a:solidFill>
                  <a:schemeClr val="tx1"/>
                </a:solidFill>
              </a:rPr>
              <a:t>Для всякой тройки </a:t>
            </a:r>
          </a:p>
          <a:p>
            <a:r>
              <a:rPr lang="ru-RU" sz="1600" b="1" i="1" dirty="0" smtClean="0">
                <a:solidFill>
                  <a:schemeClr val="tx1"/>
                </a:solidFill>
              </a:rPr>
              <a:t>положительных чисел </a:t>
            </a:r>
            <a:r>
              <a:rPr lang="ru-RU" sz="1600" b="1" i="1" dirty="0" err="1" smtClean="0">
                <a:solidFill>
                  <a:schemeClr val="tx1"/>
                </a:solidFill>
              </a:rPr>
              <a:t>a</a:t>
            </a:r>
            <a:r>
              <a:rPr lang="ru-RU" sz="1600" b="1" i="1" dirty="0" smtClean="0">
                <a:solidFill>
                  <a:schemeClr val="tx1"/>
                </a:solidFill>
              </a:rPr>
              <a:t>, </a:t>
            </a:r>
            <a:r>
              <a:rPr lang="ru-RU" sz="1600" b="1" i="1" dirty="0" err="1" smtClean="0">
                <a:solidFill>
                  <a:schemeClr val="tx1"/>
                </a:solidFill>
              </a:rPr>
              <a:t>b</a:t>
            </a:r>
            <a:r>
              <a:rPr lang="ru-RU" sz="1600" b="1" i="1" dirty="0" smtClean="0">
                <a:solidFill>
                  <a:schemeClr val="tx1"/>
                </a:solidFill>
              </a:rPr>
              <a:t> и </a:t>
            </a:r>
            <a:r>
              <a:rPr lang="ru-RU" sz="1600" b="1" i="1" dirty="0" err="1" smtClean="0">
                <a:solidFill>
                  <a:schemeClr val="tx1"/>
                </a:solidFill>
              </a:rPr>
              <a:t>c</a:t>
            </a:r>
            <a:r>
              <a:rPr lang="ru-RU" sz="1600" b="1" i="1" dirty="0" smtClean="0">
                <a:solidFill>
                  <a:schemeClr val="tx1"/>
                </a:solidFill>
              </a:rPr>
              <a:t>, такой, что</a:t>
            </a:r>
            <a:br>
              <a:rPr lang="ru-RU" sz="1600" b="1" i="1" dirty="0" smtClean="0">
                <a:solidFill>
                  <a:schemeClr val="tx1"/>
                </a:solidFill>
              </a:rPr>
            </a:br>
            <a:r>
              <a:rPr lang="ru-RU" sz="1600" b="1" i="1" dirty="0" smtClean="0">
                <a:solidFill>
                  <a:schemeClr val="tx1"/>
                </a:solidFill>
              </a:rPr>
              <a:t>a</a:t>
            </a:r>
            <a:r>
              <a:rPr lang="ru-RU" sz="1600" b="1" i="1" baseline="30000" dirty="0" smtClean="0">
                <a:solidFill>
                  <a:schemeClr val="tx1"/>
                </a:solidFill>
              </a:rPr>
              <a:t>2</a:t>
            </a:r>
            <a:r>
              <a:rPr lang="ru-RU" sz="1600" b="1" i="1" dirty="0" smtClean="0">
                <a:solidFill>
                  <a:schemeClr val="tx1"/>
                </a:solidFill>
              </a:rPr>
              <a:t> + b</a:t>
            </a:r>
            <a:r>
              <a:rPr lang="ru-RU" sz="1600" b="1" i="1" baseline="30000" dirty="0" smtClean="0">
                <a:solidFill>
                  <a:schemeClr val="tx1"/>
                </a:solidFill>
              </a:rPr>
              <a:t>2</a:t>
            </a:r>
            <a:r>
              <a:rPr lang="ru-RU" sz="1600" b="1" i="1" dirty="0" smtClean="0">
                <a:solidFill>
                  <a:schemeClr val="tx1"/>
                </a:solidFill>
              </a:rPr>
              <a:t> = c</a:t>
            </a:r>
            <a:r>
              <a:rPr lang="ru-RU" sz="1600" b="1" i="1" baseline="30000" dirty="0" smtClean="0">
                <a:solidFill>
                  <a:schemeClr val="tx1"/>
                </a:solidFill>
              </a:rPr>
              <a:t>2</a:t>
            </a:r>
            <a:r>
              <a:rPr lang="ru-RU" sz="1600" b="1" i="1" dirty="0" smtClean="0">
                <a:solidFill>
                  <a:schemeClr val="tx1"/>
                </a:solidFill>
              </a:rPr>
              <a:t>, существует прямоугольный</a:t>
            </a:r>
          </a:p>
          <a:p>
            <a:r>
              <a:rPr lang="ru-RU" sz="1600" b="1" i="1" dirty="0" smtClean="0">
                <a:solidFill>
                  <a:schemeClr val="tx1"/>
                </a:solidFill>
              </a:rPr>
              <a:t> треугольник с катетами </a:t>
            </a:r>
            <a:r>
              <a:rPr lang="ru-RU" sz="1600" b="1" i="1" dirty="0" err="1" smtClean="0">
                <a:solidFill>
                  <a:schemeClr val="tx1"/>
                </a:solidFill>
              </a:rPr>
              <a:t>a</a:t>
            </a:r>
            <a:r>
              <a:rPr lang="ru-RU" sz="1600" b="1" i="1" dirty="0" smtClean="0">
                <a:solidFill>
                  <a:schemeClr val="tx1"/>
                </a:solidFill>
              </a:rPr>
              <a:t> и </a:t>
            </a:r>
            <a:r>
              <a:rPr lang="ru-RU" sz="1600" b="1" i="1" dirty="0" err="1" smtClean="0">
                <a:solidFill>
                  <a:schemeClr val="tx1"/>
                </a:solidFill>
              </a:rPr>
              <a:t>b</a:t>
            </a:r>
            <a:r>
              <a:rPr lang="ru-RU" sz="1600" b="1" i="1" dirty="0" smtClean="0">
                <a:solidFill>
                  <a:schemeClr val="tx1"/>
                </a:solidFill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</a:rPr>
              <a:t>и</a:t>
            </a:r>
            <a:r>
              <a:rPr lang="ru-RU" sz="1600" b="1" i="1" dirty="0" smtClean="0">
                <a:solidFill>
                  <a:schemeClr val="tx1"/>
                </a:solidFill>
              </a:rPr>
              <a:t> гипотенузой </a:t>
            </a:r>
            <a:r>
              <a:rPr lang="ru-RU" sz="1600" b="1" i="1" dirty="0" err="1" smtClean="0">
                <a:solidFill>
                  <a:schemeClr val="tx1"/>
                </a:solidFill>
              </a:rPr>
              <a:t>c</a:t>
            </a:r>
            <a:r>
              <a:rPr lang="ru-RU" sz="1600" b="1" i="1" dirty="0" smtClean="0">
                <a:solidFill>
                  <a:schemeClr val="tx1"/>
                </a:solidFill>
              </a:rPr>
              <a:t>.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1" name="Рисунок 10" descr="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446" y="4357694"/>
            <a:ext cx="2381250" cy="1895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|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7|2|32.7|1.2|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7|0.8|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5|2.5|1|1.1|1.3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5|1.4|1.4|1.5|4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5|1.1|29.7|3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7.9|0.9|1.2|1.2|1.3|1.4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5|1.4|19.7|0.9|0.9|0.9|1.6|1|2|1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7|2.5|16.2|1.5|1.3|1.2|1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1187</TotalTime>
  <Words>1661</Words>
  <Application>Microsoft Office PowerPoint</Application>
  <PresentationFormat>Экран (4:3)</PresentationFormat>
  <Paragraphs>99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Хозяйка</cp:lastModifiedBy>
  <cp:revision>102</cp:revision>
  <dcterms:created xsi:type="dcterms:W3CDTF">2010-11-19T12:58:49Z</dcterms:created>
  <dcterms:modified xsi:type="dcterms:W3CDTF">2011-04-10T11:46:33Z</dcterms:modified>
</cp:coreProperties>
</file>