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9" r:id="rId5"/>
    <p:sldId id="270" r:id="rId6"/>
    <p:sldId id="257" r:id="rId7"/>
    <p:sldId id="258" r:id="rId8"/>
    <p:sldId id="272" r:id="rId9"/>
    <p:sldId id="273" r:id="rId10"/>
    <p:sldId id="274" r:id="rId11"/>
    <p:sldId id="259" r:id="rId12"/>
    <p:sldId id="275" r:id="rId13"/>
    <p:sldId id="267" r:id="rId14"/>
    <p:sldId id="264" r:id="rId15"/>
    <p:sldId id="261" r:id="rId16"/>
    <p:sldId id="262" r:id="rId17"/>
    <p:sldId id="266" r:id="rId18"/>
    <p:sldId id="26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7FDD-2A26-4E1D-89EA-AFA0EC70AB6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85A0-935C-445A-A42B-709D74E1E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9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istant-lessons.ru/wp-content/uploads/2012/07/&#1087;&#1080;&#1097;&#1077;&#1074;&#1072;&#1103;-&#1089;&#1077;&#1090;&#1100;.png" TargetMode="External"/><Relationship Id="rId13" Type="http://schemas.openxmlformats.org/officeDocument/2006/relationships/hyperlink" Target="http://im5-tub-ru.yandex.net/i?id=141201250-27-72&amp;n=21" TargetMode="External"/><Relationship Id="rId3" Type="http://schemas.openxmlformats.org/officeDocument/2006/relationships/hyperlink" Target="http://im6-tub-ru.yandex.net/i?id=118136721-54-72&amp;n=21" TargetMode="External"/><Relationship Id="rId7" Type="http://schemas.openxmlformats.org/officeDocument/2006/relationships/hyperlink" Target="http://edu.internet-school.ru/cas/c4f94832f8555949f4a857cbaf126701.jpg" TargetMode="External"/><Relationship Id="rId12" Type="http://schemas.openxmlformats.org/officeDocument/2006/relationships/hyperlink" Target="http://im8-tub-ru.yandex.net/i?id=59954509-33-72&amp;n=21" TargetMode="External"/><Relationship Id="rId17" Type="http://schemas.openxmlformats.org/officeDocument/2006/relationships/hyperlink" Target="http://im6-tub-ru.yandex.net/i?id=511961058-09-72&amp;n=21" TargetMode="External"/><Relationship Id="rId2" Type="http://schemas.openxmlformats.org/officeDocument/2006/relationships/hyperlink" Target="http://zoologia.poznajvse.com/prirodnye-soobschestva/sreda-obitaniya/prirodnye-soobschestva" TargetMode="External"/><Relationship Id="rId16" Type="http://schemas.openxmlformats.org/officeDocument/2006/relationships/hyperlink" Target="http://im7-tub-ru.yandex.net/i?id=532386453-09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8-tub-ru.yandex.net/i?id=441496913-38-72&amp;n=21" TargetMode="External"/><Relationship Id="rId11" Type="http://schemas.openxmlformats.org/officeDocument/2006/relationships/hyperlink" Target="http://im6-tub-ru.yandex.net/i?id=65094561-05-72&amp;n=21" TargetMode="External"/><Relationship Id="rId5" Type="http://schemas.openxmlformats.org/officeDocument/2006/relationships/hyperlink" Target="http://im5-tub-ru.yandex.net/i?id=97776190-43-72&amp;n=21" TargetMode="External"/><Relationship Id="rId15" Type="http://schemas.openxmlformats.org/officeDocument/2006/relationships/hyperlink" Target="http://im8-tub-ru.yandex.net/i?id=448147758-16-72&amp;n=21" TargetMode="External"/><Relationship Id="rId10" Type="http://schemas.openxmlformats.org/officeDocument/2006/relationships/hyperlink" Target="http://900igr.net/datas/biologija/Pitanie/0004-004-Rastitelnojadnye-zhivotnye.jpg" TargetMode="External"/><Relationship Id="rId4" Type="http://schemas.openxmlformats.org/officeDocument/2006/relationships/hyperlink" Target="http://im0-tub-ru.yandex.net/i?id=100653114-64-72&amp;n=21" TargetMode="External"/><Relationship Id="rId9" Type="http://schemas.openxmlformats.org/officeDocument/2006/relationships/hyperlink" Target="http://www.media-kuban.ru/images/thumbs/2/5/9/63952_original.jpg" TargetMode="External"/><Relationship Id="rId14" Type="http://schemas.openxmlformats.org/officeDocument/2006/relationships/hyperlink" Target="http://im6-tub-ru.yandex.net/i?id=33985428-58-72&amp;n=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Сообщество, биоценоз, биогеоценоз , </a:t>
            </a:r>
            <a:r>
              <a:rPr lang="ru-RU" dirty="0"/>
              <a:t>э</a:t>
            </a:r>
            <a:r>
              <a:rPr lang="ru-RU" dirty="0" smtClean="0"/>
              <a:t>косистема.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 – учитель биологии ГБОУ СОШ №113 г. Москвы Архипова Т.С.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8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9954"/>
            <a:ext cx="8229600" cy="4525963"/>
          </a:xfrm>
        </p:spPr>
        <p:txBody>
          <a:bodyPr/>
          <a:lstStyle/>
          <a:p>
            <a:r>
              <a:rPr lang="ru-RU" dirty="0" smtClean="0"/>
              <a:t>Растительноядными животными питаются плотоядные.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1738"/>
            <a:ext cx="2385053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1087"/>
            <a:ext cx="27036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0" y="4202861"/>
            <a:ext cx="2715515" cy="18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69" y="4202860"/>
            <a:ext cx="2473058" cy="18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3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в состав природного сообщества входят еще различные организмы, которые питаются отходами: отмершими растениями или их частями (ветками, листьями), а также трупами погибших животных или их экскрементами. Ими могут быть некоторые животные - жуки-могильщики, дождевые черви.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36448"/>
            <a:ext cx="2417109" cy="181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23" y="4226793"/>
            <a:ext cx="2296649" cy="17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9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r>
              <a:rPr lang="ru-RU" dirty="0"/>
              <a:t>Но основную роль в процессе разложения органических веществ играют плесневые грибы и бактерии. Именно они доводят разложение органических веществ до минеральных, которые опять могут быть использованы растениями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5740"/>
            <a:ext cx="2088232" cy="20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1473"/>
            <a:ext cx="2520280" cy="183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" y="-209"/>
            <a:ext cx="91041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326" y="0"/>
            <a:ext cx="85689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природных сообществах происходит круговорот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31030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Биогеоценоз </a:t>
            </a:r>
            <a:r>
              <a:rPr lang="ru-RU" dirty="0" smtClean="0"/>
              <a:t>(от греч. β</a:t>
            </a:r>
            <a:r>
              <a:rPr lang="ru-RU" dirty="0" err="1" smtClean="0"/>
              <a:t>ίος</a:t>
            </a:r>
            <a:r>
              <a:rPr lang="ru-RU" dirty="0" smtClean="0"/>
              <a:t> — жизнь </a:t>
            </a:r>
            <a:r>
              <a:rPr lang="ru-RU" dirty="0" err="1" smtClean="0"/>
              <a:t>γη</a:t>
            </a:r>
            <a:r>
              <a:rPr lang="ru-RU" dirty="0" smtClean="0"/>
              <a:t> — земля + </a:t>
            </a:r>
            <a:r>
              <a:rPr lang="ru-RU" dirty="0" err="1" smtClean="0"/>
              <a:t>κοινός</a:t>
            </a:r>
            <a:r>
              <a:rPr lang="ru-RU" dirty="0" smtClean="0"/>
              <a:t> — общий) — система, включающая сообщество живых организмов и тесно связанную с ним совокупность абиотических факторов среды в пределах одной территории, связанные между собой круговоротом веществ и потоком энергии (природная экосистема). Представляет собой устойчивую саморегулирующуюся экологическую систему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25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Понятие о биогеоценозе, введённое В. Н. </a:t>
            </a:r>
            <a:r>
              <a:rPr lang="ru-RU" dirty="0" err="1" smtClean="0"/>
              <a:t>Сукачёвым</a:t>
            </a:r>
            <a:r>
              <a:rPr lang="ru-RU" dirty="0" smtClean="0"/>
              <a:t> (1940), получило распространение главным образом в отечественной литературе. За рубежом, особенно в англоязычных странах, в аналогичном значении чаще используют термин «экосистема», хотя последний более многозначен и употребляется также по отношению к искусственным комплексам организмов и абиотических компонентов (аквариум, космический корабль) и к отдельным частям биогеоценоза (напр., гниющий пень в лесу со всеми населяющими его организмами). Экосистемы могут иметь произвольные границы (от капли воды до биосферы в целом), в то время как биогеоценоз всегда занимают определённую территорию.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7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4056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Экосисте́ма</a:t>
            </a:r>
            <a:r>
              <a:rPr lang="ru-RU" dirty="0" smtClean="0">
                <a:solidFill>
                  <a:srgbClr val="FF0000"/>
                </a:solidFill>
              </a:rPr>
              <a:t>, или </a:t>
            </a:r>
            <a:r>
              <a:rPr lang="ru-RU" dirty="0" err="1" smtClean="0">
                <a:solidFill>
                  <a:srgbClr val="FF0000"/>
                </a:solidFill>
              </a:rPr>
              <a:t>экологи́ческая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систе́ма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(от др.-греч. </a:t>
            </a:r>
            <a:r>
              <a:rPr lang="ru-RU" dirty="0" err="1" smtClean="0"/>
              <a:t>οἶκος</a:t>
            </a:r>
            <a:r>
              <a:rPr lang="ru-RU" dirty="0" smtClean="0"/>
              <a:t> — жилище, местопребывание и </a:t>
            </a:r>
            <a:r>
              <a:rPr lang="ru-RU" dirty="0" err="1" smtClean="0"/>
              <a:t>σύστημ</a:t>
            </a:r>
            <a:r>
              <a:rPr lang="ru-RU" dirty="0" smtClean="0"/>
              <a:t>α — система) — биологическая система, состоящая из сообщества живых организмов (биоценоз), среды их обитания (биотоп), системы связей, осуществляющей обмен веществом и энергией между ними. Одно из основных понятий экологии.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8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14"/>
            <a:ext cx="7325046" cy="66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1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Экосистема — более широкое понятие, относящееся к любой подобной системе. Биогеоценоз, в свою очередь — класс экосистем, экосистема, занимающая определенный участок суши и включающая основные компоненты среды — почву, подпочву, растительный покров, приземный слой атмосферы. Не являются биогеоценозами большинство искусственных экосистем. Таким образом, каждый биогеоценоз — это экосистема, но не каждая экосистема — биогеоценоз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39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Решите следующую задачу.</a:t>
            </a:r>
          </a:p>
          <a:p>
            <a:r>
              <a:rPr lang="ru-RU" dirty="0" smtClean="0"/>
              <a:t>В </a:t>
            </a:r>
            <a:r>
              <a:rPr lang="ru-RU" dirty="0"/>
              <a:t>небольшом водоеме, образовавшемся после разлива реки, обнаружены следующие организмы: инфузории-туфельки, дафнии, белые </a:t>
            </a:r>
            <a:r>
              <a:rPr lang="ru-RU" dirty="0" err="1"/>
              <a:t>планарии</a:t>
            </a:r>
            <a:r>
              <a:rPr lang="ru-RU" dirty="0"/>
              <a:t>, большой прудовик, циклопы, гидры. Объясните, можно ли этот водоём считать экосистемой. Приведите не менее 3-х доказательств.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279988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13690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БИОЦЕНОЗ </a:t>
            </a:r>
          </a:p>
          <a:p>
            <a:r>
              <a:rPr lang="ru-RU" dirty="0" smtClean="0"/>
              <a:t>(от </a:t>
            </a:r>
            <a:r>
              <a:rPr lang="ru-RU" dirty="0" err="1" smtClean="0"/>
              <a:t>био</a:t>
            </a:r>
            <a:r>
              <a:rPr lang="ru-RU" dirty="0" smtClean="0"/>
              <a:t>... и </a:t>
            </a:r>
            <a:r>
              <a:rPr lang="ru-RU" dirty="0" err="1" smtClean="0"/>
              <a:t>ценоз</a:t>
            </a:r>
            <a:r>
              <a:rPr lang="ru-RU" dirty="0" smtClean="0"/>
              <a:t>), совокупность животных, растений, грибов и микроорганизмов, совместно населяющих участок суши или водоёма.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622" y="3235601"/>
            <a:ext cx="3657600" cy="301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73" y="3212976"/>
            <a:ext cx="4123425" cy="303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Названный временный водоем нельзя назвать экосистемой, так как в нём:</a:t>
            </a:r>
          </a:p>
          <a:p>
            <a:r>
              <a:rPr lang="ru-RU" dirty="0"/>
              <a:t> 1) отсутствуют продуценты;</a:t>
            </a:r>
          </a:p>
          <a:p>
            <a:r>
              <a:rPr lang="ru-RU" dirty="0"/>
              <a:t> 2) отсутствуют </a:t>
            </a:r>
            <a:r>
              <a:rPr lang="ru-RU" dirty="0" err="1"/>
              <a:t>редуценты</a:t>
            </a:r>
            <a:r>
              <a:rPr lang="ru-RU" dirty="0"/>
              <a:t>;</a:t>
            </a:r>
          </a:p>
          <a:p>
            <a:r>
              <a:rPr lang="ru-RU" dirty="0"/>
              <a:t> 3) отсутствует замкнутый круговорот веществ и нарушены цепи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88251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hlinkClick r:id="rId2"/>
              </a:rPr>
              <a:t>http://zoologia.poznajvse.com/prirodnye-soobschestva/sreda-obitaniya/prirodnye-soobschestva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im6-tub-ru.yandex.net/i?id=118136721-54-72&amp;n=21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im0-tub-ru.yandex.net/i?id=100653114-64-72&amp;n=21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im5-tub-ru.yandex.net/i?id=97776190-43-72&amp;n=21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im8-tub-ru.yandex.net/i?id=441496913-38-72&amp;n=21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edu.internet-school.ru/cas/c4f94832f8555949f4a857cbaf126701.jpg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http://distant-lessons.ru/wp-content/uploads/2012/07/</a:t>
            </a:r>
            <a:r>
              <a:rPr lang="ru-RU" sz="1800" dirty="0">
                <a:hlinkClick r:id="rId8"/>
              </a:rPr>
              <a:t>пищевая-сеть.</a:t>
            </a:r>
            <a:r>
              <a:rPr lang="en-US" sz="1800" dirty="0" err="1" smtClean="0">
                <a:hlinkClick r:id="rId8"/>
              </a:rPr>
              <a:t>png</a:t>
            </a:r>
            <a:endParaRPr lang="ru-RU" sz="1800" dirty="0" smtClean="0"/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www.media-kuban.ru/images/thumbs/2/5/9/63952_original.jpg</a:t>
            </a:r>
            <a:endParaRPr lang="ru-RU" sz="1800" dirty="0" smtClean="0"/>
          </a:p>
          <a:p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900igr.net/datas/biologija/Pitanie/0004-004-Rastitelnojadnye-zhivotnye.jpg</a:t>
            </a:r>
            <a:endParaRPr lang="ru-RU" sz="1800" dirty="0" smtClean="0"/>
          </a:p>
          <a:p>
            <a:r>
              <a:rPr lang="en-US" sz="1800" dirty="0">
                <a:hlinkClick r:id="rId11"/>
              </a:rPr>
              <a:t>http://</a:t>
            </a:r>
            <a:r>
              <a:rPr lang="en-US" sz="1800" dirty="0" smtClean="0">
                <a:hlinkClick r:id="rId11"/>
              </a:rPr>
              <a:t>im6-tub-ru.yandex.net/i?id=65094561-05-72&amp;n=21</a:t>
            </a:r>
            <a:endParaRPr lang="ru-RU" sz="1800" dirty="0" smtClean="0"/>
          </a:p>
          <a:p>
            <a:r>
              <a:rPr lang="en-US" sz="1800" dirty="0">
                <a:hlinkClick r:id="rId12"/>
              </a:rPr>
              <a:t>http://</a:t>
            </a:r>
            <a:r>
              <a:rPr lang="en-US" sz="1800" dirty="0" smtClean="0">
                <a:hlinkClick r:id="rId12"/>
              </a:rPr>
              <a:t>im8-tub-ru.yandex.net/i?id=59954509-33-72&amp;n=21</a:t>
            </a:r>
            <a:endParaRPr lang="ru-RU" sz="1800" dirty="0" smtClean="0"/>
          </a:p>
          <a:p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im5-tub-ru.yandex.net/i?id=141201250-27-72&amp;n=21</a:t>
            </a:r>
            <a:endParaRPr lang="ru-RU" sz="1800" dirty="0" smtClean="0"/>
          </a:p>
          <a:p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im6-tub-ru.yandex.net/i?id=33985428-58-72&amp;n=21</a:t>
            </a:r>
            <a:endParaRPr lang="ru-RU" sz="1800" dirty="0" smtClean="0"/>
          </a:p>
          <a:p>
            <a:r>
              <a:rPr lang="en-US" sz="1800" dirty="0">
                <a:hlinkClick r:id="rId15"/>
              </a:rPr>
              <a:t>http://</a:t>
            </a:r>
            <a:r>
              <a:rPr lang="en-US" sz="1800" dirty="0" smtClean="0">
                <a:hlinkClick r:id="rId15"/>
              </a:rPr>
              <a:t>im8-tub-ru.yandex.net/i?id=448147758-16-72&amp;n=21</a:t>
            </a:r>
            <a:endParaRPr lang="ru-RU" sz="1800" dirty="0" smtClean="0"/>
          </a:p>
          <a:p>
            <a:r>
              <a:rPr lang="en-US" sz="1800" dirty="0">
                <a:hlinkClick r:id="rId16"/>
              </a:rPr>
              <a:t>http://</a:t>
            </a:r>
            <a:r>
              <a:rPr lang="en-US" sz="1800" dirty="0" smtClean="0">
                <a:hlinkClick r:id="rId16"/>
              </a:rPr>
              <a:t>im7-tub-ru.yandex.net/i?id=532386453-09-72&amp;n=21</a:t>
            </a:r>
            <a:endParaRPr lang="ru-RU" sz="1800" dirty="0" smtClean="0"/>
          </a:p>
          <a:p>
            <a:r>
              <a:rPr lang="en-US" sz="1800" dirty="0">
                <a:hlinkClick r:id="rId17"/>
              </a:rPr>
              <a:t>http://</a:t>
            </a:r>
            <a:r>
              <a:rPr lang="en-US" sz="1800" dirty="0" smtClean="0">
                <a:hlinkClick r:id="rId17"/>
              </a:rPr>
              <a:t>im6-tub-ru.yandex.net/i?id=511961058-09-72&amp;n=21</a:t>
            </a:r>
            <a:endParaRPr lang="ru-RU" sz="1800" dirty="0" smtClean="0"/>
          </a:p>
          <a:p>
            <a:r>
              <a:rPr lang="en-US" sz="1800" dirty="0"/>
              <a:t>http://www.ucheba.ru/ege-article/12898.html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224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Биоценоз </a:t>
            </a:r>
            <a:r>
              <a:rPr lang="ru-RU" dirty="0" smtClean="0"/>
              <a:t>(от греч. β</a:t>
            </a:r>
            <a:r>
              <a:rPr lang="ru-RU" dirty="0" err="1" smtClean="0"/>
              <a:t>ίος</a:t>
            </a:r>
            <a:r>
              <a:rPr lang="ru-RU" dirty="0" smtClean="0"/>
              <a:t> — «жизнь» и </a:t>
            </a:r>
            <a:r>
              <a:rPr lang="ru-RU" dirty="0" err="1" smtClean="0"/>
              <a:t>κοινός</a:t>
            </a:r>
            <a:r>
              <a:rPr lang="ru-RU" dirty="0" smtClean="0"/>
              <a:t> — «общий») — это исторически сложившаяся совокупность животных, растений, грибов и микроорганизмов, населяющих относительно однородное жизненное пространство (определённый участок суши или акватории), и связанных между собой и окружающей их средой.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764704"/>
            <a:ext cx="612068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Термин «Биоценоз» предложил</a:t>
            </a:r>
          </a:p>
          <a:p>
            <a:r>
              <a:rPr lang="ru-RU" dirty="0" smtClean="0"/>
              <a:t>  К. </a:t>
            </a:r>
            <a:r>
              <a:rPr lang="ru-RU" dirty="0" err="1" smtClean="0"/>
              <a:t>Мёбиус</a:t>
            </a:r>
            <a:r>
              <a:rPr lang="ru-RU" dirty="0" smtClean="0"/>
              <a:t> (1877), изучавший комплексы  донных животных, образующих устричные банки. </a:t>
            </a:r>
            <a:r>
              <a:rPr lang="ru-RU" dirty="0" err="1" smtClean="0"/>
              <a:t>Мёбиус</a:t>
            </a:r>
            <a:r>
              <a:rPr lang="ru-RU" dirty="0" smtClean="0"/>
              <a:t> подчеркнул взаимосвязь </a:t>
            </a:r>
          </a:p>
          <a:p>
            <a:r>
              <a:rPr lang="ru-RU" dirty="0" smtClean="0"/>
              <a:t>всех компонентов биоценоза, их зависимость от одних и тех же абиотических факторов, свойственных данному местообитанию, и роль </a:t>
            </a:r>
          </a:p>
          <a:p>
            <a:r>
              <a:rPr lang="ru-RU" dirty="0" smtClean="0"/>
              <a:t>естественного отбора в формировании состава биоценоза.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9163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Термин «биоценоз» получил распространение в научной литературе главным образом на немецком и русском языках.</a:t>
            </a:r>
          </a:p>
          <a:p>
            <a:r>
              <a:rPr lang="ru-RU" sz="3600" dirty="0" smtClean="0"/>
              <a:t> В англоязычных странах используется близкий термин «сообщество» (</a:t>
            </a:r>
            <a:r>
              <a:rPr lang="ru-RU" sz="3600" dirty="0" err="1" smtClean="0"/>
              <a:t>community</a:t>
            </a:r>
            <a:r>
              <a:rPr lang="ru-RU" sz="3600" dirty="0" smtClean="0"/>
              <a:t>).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61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517632" cy="518457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Природное сообщество </a:t>
            </a:r>
            <a:r>
              <a:rPr lang="ru-RU" sz="4000" dirty="0" smtClean="0"/>
              <a:t>- совокупность растений, животных, микроорганизмов, приспособленных к условиям жизни на определенной территории, влияющих друг на друга и на окружающую среду. В нем осуществляется и поддерживается круговорот веществ.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39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форма связей организмов в природном сообществе - это пищевые связи..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904656" cy="45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60695"/>
            <a:ext cx="9144000" cy="283886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3600" b="1" dirty="0"/>
              <a:t>Начальным, основным звеном в любом природном сообществе, создающим в нем запас энергии, являются растения. Лишь растения, используя солнечную энергию, могут из находящихся в почве или воде минеральных веществ и углекислого газа создавать органические вещества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5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ru-RU" dirty="0"/>
              <a:t>Растениями питаются растительноядные беспозвоночные и позвоночные  животные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84" y="1916832"/>
            <a:ext cx="5952661" cy="4464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9118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777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Сообщество, биоценоз, биогеоценоз , экосистема.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</vt:lpstr>
      <vt:lpstr>Ответ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18</cp:revision>
  <dcterms:created xsi:type="dcterms:W3CDTF">2013-02-28T19:37:39Z</dcterms:created>
  <dcterms:modified xsi:type="dcterms:W3CDTF">2013-03-14T07:47:47Z</dcterms:modified>
</cp:coreProperties>
</file>