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69" r:id="rId3"/>
    <p:sldId id="257" r:id="rId4"/>
    <p:sldId id="258" r:id="rId5"/>
    <p:sldId id="263" r:id="rId6"/>
    <p:sldId id="259" r:id="rId7"/>
    <p:sldId id="265" r:id="rId8"/>
    <p:sldId id="260" r:id="rId9"/>
    <p:sldId id="264" r:id="rId10"/>
    <p:sldId id="261" r:id="rId11"/>
    <p:sldId id="262" r:id="rId12"/>
    <p:sldId id="266" r:id="rId13"/>
    <p:sldId id="267" r:id="rId14"/>
    <p:sldId id="268" r:id="rId15"/>
    <p:sldId id="270" r:id="rId16"/>
    <p:sldId id="271" r:id="rId17"/>
    <p:sldId id="272" r:id="rId18"/>
  </p:sldIdLst>
  <p:sldSz cx="9144000" cy="6858000" type="screen4x3"/>
  <p:notesSz cx="6888163" cy="100203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81" d="100"/>
          <a:sy n="81" d="100"/>
        </p:scale>
        <p:origin x="-10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ru-RU"/>
          </a:p>
        </p:txBody>
      </p:sp>
      <p:sp>
        <p:nvSpPr>
          <p:cNvPr id="3" name="Дата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B71AE05D-55D0-4DDB-ACA9-C2E027361506}" type="datetimeFigureOut">
              <a:rPr lang="ru-RU" smtClean="0"/>
              <a:pPr/>
              <a:t>24.06.2014</a:t>
            </a:fld>
            <a:endParaRPr lang="ru-RU"/>
          </a:p>
        </p:txBody>
      </p:sp>
      <p:sp>
        <p:nvSpPr>
          <p:cNvPr id="4" name="Образ слайда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ru-RU"/>
          </a:p>
        </p:txBody>
      </p:sp>
      <p:sp>
        <p:nvSpPr>
          <p:cNvPr id="5" name="Заметки 4"/>
          <p:cNvSpPr>
            <a:spLocks noGrp="1"/>
          </p:cNvSpPr>
          <p:nvPr>
            <p:ph type="body" sz="quarter" idx="3"/>
          </p:nvPr>
        </p:nvSpPr>
        <p:spPr>
          <a:xfrm>
            <a:off x="688817" y="4759643"/>
            <a:ext cx="5510530" cy="4509135"/>
          </a:xfrm>
          <a:prstGeom prst="rect">
            <a:avLst/>
          </a:prstGeom>
        </p:spPr>
        <p:txBody>
          <a:bodyPr vert="horz" lIns="96616" tIns="48308" rIns="96616" bIns="48308"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ru-RU"/>
          </a:p>
        </p:txBody>
      </p:sp>
      <p:sp>
        <p:nvSpPr>
          <p:cNvPr id="7" name="Номер слайда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515587BF-7710-4887-B1C3-8025EF91F1BA}" type="slidenum">
              <a:rPr lang="ru-RU" smtClean="0"/>
              <a:pPr/>
              <a:t>‹#›</a:t>
            </a:fld>
            <a:endParaRPr lang="ru-RU"/>
          </a:p>
        </p:txBody>
      </p:sp>
    </p:spTree>
    <p:extLst>
      <p:ext uri="{BB962C8B-B14F-4D97-AF65-F5344CB8AC3E}">
        <p14:creationId xmlns:p14="http://schemas.microsoft.com/office/powerpoint/2010/main" val="1944387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5587BF-7710-4887-B1C3-8025EF91F1BA}"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5587BF-7710-4887-B1C3-8025EF91F1BA}"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5587BF-7710-4887-B1C3-8025EF91F1BA}"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5587BF-7710-4887-B1C3-8025EF91F1BA}" type="slidenum">
              <a:rPr lang="ru-RU" smtClean="0"/>
              <a:pPr/>
              <a:t>6</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15587BF-7710-4887-B1C3-8025EF91F1BA}" type="slidenum">
              <a:rPr lang="ru-RU" smtClean="0"/>
              <a:pPr/>
              <a:t>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7EAF463A-BC7C-46EE-9F1E-7F377CCA4891}" type="datetimeFigureOut">
              <a:rPr lang="en-US" smtClean="0"/>
              <a:pPr/>
              <a:t>6/24/2014</a:t>
            </a:fld>
            <a:endParaRPr lang="en-US"/>
          </a:p>
        </p:txBody>
      </p:sp>
      <p:sp>
        <p:nvSpPr>
          <p:cNvPr id="16" name="Номер слайда 15"/>
          <p:cNvSpPr>
            <a:spLocks noGrp="1"/>
          </p:cNvSpPr>
          <p:nvPr>
            <p:ph type="sldNum" sz="quarter" idx="11"/>
          </p:nvPr>
        </p:nvSpPr>
        <p:spPr/>
        <p:txBody>
          <a:bodyPr/>
          <a:lstStyle/>
          <a:p>
            <a:fld id="{A483448D-3A78-4528-A469-B745A65DA480}" type="slidenum">
              <a:rPr lang="en-US" smtClean="0"/>
              <a:pPr/>
              <a:t>‹#›</a:t>
            </a:fld>
            <a:endParaRPr lang="en-US"/>
          </a:p>
        </p:txBody>
      </p:sp>
      <p:sp>
        <p:nvSpPr>
          <p:cNvPr id="17" name="Нижний колонтитул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6/24/2014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EAF463A-BC7C-46EE-9F1E-7F377CCA4891}" type="datetimeFigureOut">
              <a:rPr lang="en-US" smtClean="0"/>
              <a:pPr/>
              <a:t>6/24/2014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7EAF463A-BC7C-46EE-9F1E-7F377CCA4891}" type="datetimeFigureOut">
              <a:rPr lang="en-US" smtClean="0"/>
              <a:pPr/>
              <a:t>6/24/2014</a:t>
            </a:fld>
            <a:endParaRPr lang="en-US"/>
          </a:p>
        </p:txBody>
      </p:sp>
      <p:sp>
        <p:nvSpPr>
          <p:cNvPr id="15" name="Номер слайда 14"/>
          <p:cNvSpPr>
            <a:spLocks noGrp="1"/>
          </p:cNvSpPr>
          <p:nvPr>
            <p:ph type="sldNum" sz="quarter" idx="15"/>
          </p:nvPr>
        </p:nvSpPr>
        <p:spPr/>
        <p:txBody>
          <a:bodyPr/>
          <a:lstStyle>
            <a:lvl1pPr algn="ctr">
              <a:defRPr/>
            </a:lvl1pPr>
          </a:lstStyle>
          <a:p>
            <a:fld id="{A483448D-3A78-4528-A469-B745A65DA480}" type="slidenum">
              <a:rPr lang="en-US" smtClean="0"/>
              <a:pPr/>
              <a:t>‹#›</a:t>
            </a:fld>
            <a:endParaRPr lang="en-US"/>
          </a:p>
        </p:txBody>
      </p:sp>
      <p:sp>
        <p:nvSpPr>
          <p:cNvPr id="16" name="Нижний колонтитул 15"/>
          <p:cNvSpPr>
            <a:spLocks noGrp="1"/>
          </p:cNvSpPr>
          <p:nvPr>
            <p:ph type="ftr" sz="quarter" idx="16"/>
          </p:nvPr>
        </p:nvSpPr>
        <p:spPr/>
        <p:txBody>
          <a:bodyPr/>
          <a:lstStyle/>
          <a:p>
            <a:endParaRPr lang="en-US"/>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7EAF463A-BC7C-46EE-9F1E-7F377CCA4891}" type="datetimeFigureOut">
              <a:rPr lang="en-US" smtClean="0"/>
              <a:pPr/>
              <a:t>6/24/2014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7EAF463A-BC7C-46EE-9F1E-7F377CCA4891}" type="datetimeFigureOut">
              <a:rPr lang="en-US" smtClean="0"/>
              <a:pPr/>
              <a:t>6/24/2014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7" name="Дата 6"/>
          <p:cNvSpPr>
            <a:spLocks noGrp="1"/>
          </p:cNvSpPr>
          <p:nvPr>
            <p:ph type="dt" sz="half" idx="10"/>
          </p:nvPr>
        </p:nvSpPr>
        <p:spPr/>
        <p:txBody>
          <a:bodyPr/>
          <a:lstStyle/>
          <a:p>
            <a:fld id="{7EAF463A-BC7C-46EE-9F1E-7F377CCA4891}" type="datetimeFigureOut">
              <a:rPr lang="en-US" smtClean="0"/>
              <a:pPr/>
              <a:t>6/24/2014</a:t>
            </a:fld>
            <a:endParaRPr lang="en-US"/>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7EAF463A-BC7C-46EE-9F1E-7F377CCA4891}" type="datetimeFigureOut">
              <a:rPr lang="en-US" smtClean="0"/>
              <a:pPr/>
              <a:t>6/24/2014</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6/24/2014</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7EAF463A-BC7C-46EE-9F1E-7F377CCA4891}" type="datetimeFigureOut">
              <a:rPr lang="en-US" smtClean="0"/>
              <a:pPr/>
              <a:t>6/24/2014</a:t>
            </a:fld>
            <a:endParaRPr lang="en-US"/>
          </a:p>
        </p:txBody>
      </p:sp>
      <p:sp>
        <p:nvSpPr>
          <p:cNvPr id="9" name="Номер слайда 8"/>
          <p:cNvSpPr>
            <a:spLocks noGrp="1"/>
          </p:cNvSpPr>
          <p:nvPr>
            <p:ph type="sldNum" sz="quarter" idx="15"/>
          </p:nvPr>
        </p:nvSpPr>
        <p:spPr/>
        <p:txBody>
          <a:bodyPr/>
          <a:lstStyle/>
          <a:p>
            <a:fld id="{A483448D-3A78-4528-A469-B745A65DA480}" type="slidenum">
              <a:rPr lang="en-US" smtClean="0"/>
              <a:pPr/>
              <a:t>‹#›</a:t>
            </a:fld>
            <a:endParaRPr lang="en-US"/>
          </a:p>
        </p:txBody>
      </p:sp>
      <p:sp>
        <p:nvSpPr>
          <p:cNvPr id="10" name="Нижний колонтитул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7EAF463A-BC7C-46EE-9F1E-7F377CCA4891}" type="datetimeFigureOut">
              <a:rPr lang="en-US" smtClean="0"/>
              <a:pPr/>
              <a:t>6/24/2014</a:t>
            </a:fld>
            <a:endParaRPr lang="en-US"/>
          </a:p>
        </p:txBody>
      </p:sp>
      <p:sp>
        <p:nvSpPr>
          <p:cNvPr id="9" name="Номер слайда 8"/>
          <p:cNvSpPr>
            <a:spLocks noGrp="1"/>
          </p:cNvSpPr>
          <p:nvPr>
            <p:ph type="sldNum" sz="quarter" idx="11"/>
          </p:nvPr>
        </p:nvSpPr>
        <p:spPr/>
        <p:txBody>
          <a:bodyPr/>
          <a:lstStyle/>
          <a:p>
            <a:fld id="{A483448D-3A78-4528-A469-B745A65DA480}" type="slidenum">
              <a:rPr lang="en-US" smtClean="0"/>
              <a:pPr/>
              <a:t>‹#›</a:t>
            </a:fld>
            <a:endParaRPr lang="en-US"/>
          </a:p>
        </p:txBody>
      </p:sp>
      <p:sp>
        <p:nvSpPr>
          <p:cNvPr id="10" name="Нижний колонтитул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EAF463A-BC7C-46EE-9F1E-7F377CCA4891}" type="datetimeFigureOut">
              <a:rPr lang="en-US" smtClean="0"/>
              <a:pPr/>
              <a:t>6/24/2014</a:t>
            </a:fld>
            <a:endParaRPr lang="en-US"/>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483448D-3A78-4528-A469-B745A65DA480}" type="slidenum">
              <a:rPr lang="en-US" smtClean="0"/>
              <a:pPr/>
              <a:t>‹#›</a:t>
            </a:fld>
            <a:endParaRPr lang="en-US"/>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images.yandex.r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hyperlink" Target="http://images.yandex.r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rudata.ru/w/index.php?title=%D0%90%D1%81%D1%82%D1%80%D0%BE%D0%BD%D0%BE%D0%BC&amp;action=edit" TargetMode="External"/><Relationship Id="rId13" Type="http://schemas.openxmlformats.org/officeDocument/2006/relationships/hyperlink" Target="http://www.rudata.ru/w/index.php?title=%D0%9A%D1%80%D0%B0%D1%81%D0%BD%D0%BE%D0%B5_%D0%BF%D1%8F%D1%82%D0%BD%D0%BE&amp;action=edit" TargetMode="External"/><Relationship Id="rId18" Type="http://schemas.openxmlformats.org/officeDocument/2006/relationships/hyperlink" Target="http://www.rudata.ru/w/index.php?title=1675&amp;action=edit" TargetMode="External"/><Relationship Id="rId26" Type="http://schemas.openxmlformats.org/officeDocument/2006/relationships/hyperlink" Target="http://www.rudata.ru/w/index.php?title=%D0%97%D0%BE%D0%B4%D0%B8%D0%B0%D0%BA%D0%B0%D0%BB%D1%8C%D0%BD%D1%8B%D0%B9_%D1%81%D0%B2%D0%B5%D1%82&amp;action=edit" TargetMode="External"/><Relationship Id="rId3" Type="http://schemas.openxmlformats.org/officeDocument/2006/relationships/hyperlink" Target="http://www.rudata.ru/wiki/%D0%A4%D1%80%D0%B0%D0%BD%D1%86%D1%83%D0%B7%D1%81%D0%BA%D0%B8%D0%B9_%D1%8F%D0%B7%D1%8B%D0%BA" TargetMode="External"/><Relationship Id="rId21" Type="http://schemas.openxmlformats.org/officeDocument/2006/relationships/hyperlink" Target="http://www.rudata.ru/w/index.php?title=%D0%93%D0%B0%D0%B9%D0%B0%D0%BD%D0%B0&amp;action=edit" TargetMode="External"/><Relationship Id="rId7" Type="http://schemas.openxmlformats.org/officeDocument/2006/relationships/hyperlink" Target="http://www.rudata.ru/w/index.php?title=1712&amp;action=edit" TargetMode="External"/><Relationship Id="rId12" Type="http://schemas.openxmlformats.org/officeDocument/2006/relationships/hyperlink" Target="http://www.rudata.ru/w/index.php?title=1665&amp;action=edit" TargetMode="External"/><Relationship Id="rId17" Type="http://schemas.openxmlformats.org/officeDocument/2006/relationships/hyperlink" Target="http://www.rudata.ru/w/index.php?title=%D0%94%D0%B5%D0%BB%D0%B5%D0%BD%D0%B8%D0%B5_%D0%9A%D0%B0%D1%81%D1%81%D0%B8%D0%BD%D0%B8&amp;action=edit" TargetMode="External"/><Relationship Id="rId25" Type="http://schemas.openxmlformats.org/officeDocument/2006/relationships/hyperlink" Target="http://www.rudata.ru/w/index.php?title=1683&amp;action=edit" TargetMode="External"/><Relationship Id="rId2" Type="http://schemas.openxmlformats.org/officeDocument/2006/relationships/hyperlink" Target="http://www.rudata.ru/w/index.php?title=%D0%98%D1%82%D0%B0%D0%BB%D1%8C%D1%8F%D0%BD%D1%81%D0%BA%D0%B8%D0%B9_%D1%8F%D0%B7%D1%8B%D0%BA&amp;action=edit" TargetMode="External"/><Relationship Id="rId16" Type="http://schemas.openxmlformats.org/officeDocument/2006/relationships/hyperlink" Target="http://www.rudata.ru/w/index.php?title=%D0%9A%D0%BE%D0%BB%D1%8C%D1%86%D0%B0_%D0%A1%D0%B0%D1%82%D1%83%D1%80%D0%BD%D0%B0&amp;action=edit" TargetMode="External"/><Relationship Id="rId20" Type="http://schemas.openxmlformats.org/officeDocument/2006/relationships/hyperlink" Target="http://www.rudata.ru/w/index.php?title=%D0%A0%D0%B8%D1%88%D0%B5%D1%80,_%D0%96%D0%B0%D0%BD&amp;action=edit" TargetMode="External"/><Relationship Id="rId1" Type="http://schemas.openxmlformats.org/officeDocument/2006/relationships/slideLayout" Target="../slideLayouts/slideLayout2.xml"/><Relationship Id="rId6" Type="http://schemas.openxmlformats.org/officeDocument/2006/relationships/hyperlink" Target="http://www.rudata.ru/w/index.php?title=14_%D1%81%D0%B5%D0%BD%D1%82%D1%8F%D0%B1%D1%80%D1%8F&amp;action=edit" TargetMode="External"/><Relationship Id="rId11" Type="http://schemas.openxmlformats.org/officeDocument/2006/relationships/hyperlink" Target="http://www.rudata.ru/w/index.php?title=%D0%9F%D0%B0%D1%80%D0%B8%D0%B6%D1%81%D0%BA%D0%B0%D1%8F_%D0%BE%D0%B1%D1%81%D0%B5%D1%80%D0%B2%D0%B0%D1%82%D0%BE%D1%80%D0%B8%D1%8F&amp;action=edit" TargetMode="External"/><Relationship Id="rId24" Type="http://schemas.openxmlformats.org/officeDocument/2006/relationships/hyperlink" Target="http://www.rudata.ru/w/index.php?title=%D0%A1%D0%BE%D0%BB%D0%BD%D0%B5%D1%87%D0%BD%D0%B0%D1%8F_%D1%81%D0%B8%D1%81%D1%82%D0%B5%D0%BC%D0%B0&amp;action=edit" TargetMode="External"/><Relationship Id="rId5" Type="http://schemas.openxmlformats.org/officeDocument/2006/relationships/hyperlink" Target="http://www.rudata.ru/w/index.php?title=1625&amp;action=edit" TargetMode="External"/><Relationship Id="rId15" Type="http://schemas.openxmlformats.org/officeDocument/2006/relationships/hyperlink" Target="http://www.rudata.ru/w/index.php?title=%D0%A1%D0%BF%D1%83%D1%82%D0%BD%D0%B8%D0%BA%D0%B8_%D0%A1%D0%B0%D1%82%D1%83%D1%80%D0%BD%D0%B0&amp;action=edit" TargetMode="External"/><Relationship Id="rId23" Type="http://schemas.openxmlformats.org/officeDocument/2006/relationships/hyperlink" Target="http://www.rudata.ru/w/index.php?title=%D0%9F%D0%B0%D1%80%D0%B0%D0%BB%D0%BB%D0%B0%D0%BA%D1%81&amp;action=edit" TargetMode="External"/><Relationship Id="rId10" Type="http://schemas.openxmlformats.org/officeDocument/2006/relationships/hyperlink" Target="http://www.rudata.ru/w/index.php?title=1671&amp;action=edit" TargetMode="External"/><Relationship Id="rId19" Type="http://schemas.openxmlformats.org/officeDocument/2006/relationships/hyperlink" Target="http://www.rudata.ru/w/index.php?title=1672&amp;action=edit" TargetMode="External"/><Relationship Id="rId4" Type="http://schemas.openxmlformats.org/officeDocument/2006/relationships/hyperlink" Target="http://www.rudata.ru/w/index.php?title=8_%D0%B8%D1%8E%D0%BD%D1%8F&amp;action=edit" TargetMode="External"/><Relationship Id="rId9" Type="http://schemas.openxmlformats.org/officeDocument/2006/relationships/hyperlink" Target="http://www.rudata.ru/w/index.php?title=%D0%91%D0%BE%D0%BB%D0%BE%D0%BD%D1%8C%D1%8F&amp;action=edit" TargetMode="External"/><Relationship Id="rId14" Type="http://schemas.openxmlformats.org/officeDocument/2006/relationships/hyperlink" Target="http://www.rudata.ru/w/index.php?title=%D0%AE%D0%BF%D0%B8%D1%82%D0%B5%D1%80_(%D0%BF%D0%BB%D0%B0%D0%BD%D0%B5%D1%82%D0%B0)&amp;action=edit" TargetMode="External"/><Relationship Id="rId22" Type="http://schemas.openxmlformats.org/officeDocument/2006/relationships/hyperlink" Target="http://www.rudata.ru/w/index.php?title=%D0%9C%D0%B0%D1%80%D1%81_(%D0%BF%D0%BB%D0%B0%D0%BD%D0%B5%D1%82%D0%B0)&amp;action=edit" TargetMode="External"/><Relationship Id="rId27" Type="http://schemas.openxmlformats.org/officeDocument/2006/relationships/hyperlink" Target="http://www.rudata.ru/w/index.php?title=%D0%AD%D0%BA%D0%BB%D0%B8%D0%BF%D1%82%D0%B8%D0%BA%D0%B0&amp;action=edi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images.yandex.r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images.yandex.r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fishki.net/comment.php?id=9105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images.yandex.r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images.yandex.r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09600" y="1981200"/>
            <a:ext cx="7162800" cy="2819400"/>
          </a:xfrm>
          <a:effectLst>
            <a:glow rad="63500">
              <a:schemeClr val="accent1">
                <a:satMod val="175000"/>
                <a:alpha val="40000"/>
              </a:schemeClr>
            </a:glow>
          </a:effectLst>
        </p:spPr>
        <p:txBody>
          <a:bodyPr>
            <a:normAutofit fontScale="85000" lnSpcReduction="20000"/>
          </a:bodyPr>
          <a:lstStyle/>
          <a:p>
            <a:r>
              <a:rPr lang="ru-RU" sz="4800" dirty="0" smtClean="0"/>
              <a:t>На тему</a:t>
            </a:r>
            <a:r>
              <a:rPr lang="en-US" sz="4800" dirty="0" smtClean="0"/>
              <a:t>:</a:t>
            </a:r>
            <a:r>
              <a:rPr lang="ru-RU" sz="4800" dirty="0" smtClean="0"/>
              <a:t> солнечная система- планета Венера</a:t>
            </a:r>
            <a:r>
              <a:rPr lang="en-US" sz="4800" dirty="0" smtClean="0"/>
              <a:t>.</a:t>
            </a:r>
            <a:r>
              <a:rPr lang="ru-RU" sz="4800" dirty="0" smtClean="0"/>
              <a:t> </a:t>
            </a:r>
          </a:p>
          <a:p>
            <a:pPr algn="r"/>
            <a:r>
              <a:rPr lang="ru-RU" sz="4800" dirty="0" smtClean="0"/>
              <a:t>Подготовила: </a:t>
            </a:r>
            <a:r>
              <a:rPr lang="ru-RU" sz="4800" dirty="0" smtClean="0"/>
              <a:t>ученица 4 класса </a:t>
            </a:r>
            <a:r>
              <a:rPr lang="ru-RU" sz="4800" dirty="0" smtClean="0"/>
              <a:t>«Г» </a:t>
            </a:r>
            <a:endParaRPr lang="ru-RU" sz="4800" dirty="0" smtClean="0"/>
          </a:p>
          <a:p>
            <a:pPr algn="r"/>
            <a:r>
              <a:rPr lang="ru-RU" sz="4800" dirty="0" err="1" smtClean="0"/>
              <a:t>Коробец</a:t>
            </a:r>
            <a:r>
              <a:rPr lang="ru-RU" sz="4800" dirty="0" smtClean="0"/>
              <a:t> Алина</a:t>
            </a:r>
            <a:r>
              <a:rPr lang="en-US" sz="4800" dirty="0" smtClean="0"/>
              <a:t>.</a:t>
            </a:r>
          </a:p>
          <a:p>
            <a:pPr algn="r"/>
            <a:endParaRPr lang="ru-RU" dirty="0" smtClean="0"/>
          </a:p>
          <a:p>
            <a:endParaRPr lang="ru-RU" dirty="0" smtClean="0"/>
          </a:p>
          <a:p>
            <a:endParaRPr lang="ru-RU" dirty="0" smtClean="0"/>
          </a:p>
          <a:p>
            <a:endParaRPr lang="ru-RU" dirty="0" smtClean="0"/>
          </a:p>
          <a:p>
            <a:endParaRPr lang="ru-RU" dirty="0"/>
          </a:p>
        </p:txBody>
      </p:sp>
      <p:sp>
        <p:nvSpPr>
          <p:cNvPr id="2" name="Заголовок 1"/>
          <p:cNvSpPr>
            <a:spLocks noGrp="1"/>
          </p:cNvSpPr>
          <p:nvPr>
            <p:ph type="ctrTitle"/>
          </p:nvPr>
        </p:nvSpPr>
        <p:spPr>
          <a:xfrm>
            <a:off x="685800" y="457201"/>
            <a:ext cx="7772400" cy="1066799"/>
          </a:xfrm>
          <a:effectLst>
            <a:glow rad="101600">
              <a:schemeClr val="accent3">
                <a:satMod val="175000"/>
                <a:alpha val="40000"/>
              </a:schemeClr>
            </a:glow>
          </a:effectLst>
        </p:spPr>
        <p:txBody>
          <a:bodyPr>
            <a:noAutofit/>
          </a:bodyPr>
          <a:lstStyle/>
          <a:p>
            <a:r>
              <a:rPr lang="ru-RU" sz="6600" dirty="0" smtClean="0"/>
              <a:t>Презентация</a:t>
            </a:r>
            <a:endParaRPr lang="ru-RU" sz="6600" dirty="0"/>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s56.radikal.ru/i151/0902/33/7f48475b2131t.jpg">
            <a:hlinkClick r:id="rId2"/>
          </p:cNvPr>
          <p:cNvPicPr>
            <a:picLocks noGrp="1"/>
          </p:cNvPicPr>
          <p:nvPr>
            <p:ph idx="1"/>
          </p:nvPr>
        </p:nvPicPr>
        <p:blipFill>
          <a:blip r:embed="rId3" cstate="print"/>
          <a:stretch>
            <a:fillRect/>
          </a:stretch>
        </p:blipFill>
        <p:spPr bwMode="auto">
          <a:xfrm>
            <a:off x="762000" y="1547812"/>
            <a:ext cx="7620000" cy="4524375"/>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ru-RU" dirty="0" smtClean="0"/>
              <a:t>Расплавленный вулкан</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b="1" dirty="0" smtClean="0"/>
              <a:t>Изображения демонстрируют поверхность, покрытую результатами вулканической деятельности: и высокие горы, и вулканические кратеры, порой достигающие высоты 8 км и более, и сложные рисунки растекающихся по сотням километров равнин потоков и ручейков лавы.</a:t>
            </a:r>
            <a:endParaRPr lang="ru-RU" dirty="0" smtClean="0"/>
          </a:p>
          <a:p>
            <a:endParaRPr lang="ru-RU" dirty="0"/>
          </a:p>
        </p:txBody>
      </p:sp>
      <p:sp>
        <p:nvSpPr>
          <p:cNvPr id="2" name="Заголовок 1"/>
          <p:cNvSpPr>
            <a:spLocks noGrp="1"/>
          </p:cNvSpPr>
          <p:nvPr>
            <p:ph type="title"/>
          </p:nvPr>
        </p:nvSpPr>
        <p:spPr/>
        <p:txBody>
          <a:bodyPr/>
          <a:lstStyle/>
          <a:p>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aphys.ru/images/gallery/01005.jpg"/>
          <p:cNvPicPr>
            <a:picLocks noGrp="1"/>
          </p:cNvPicPr>
          <p:nvPr>
            <p:ph idx="1"/>
          </p:nvPr>
        </p:nvPicPr>
        <p:blipFill>
          <a:blip r:embed="rId2" cstate="print"/>
          <a:srcRect/>
          <a:stretch>
            <a:fillRect/>
          </a:stretch>
        </p:blipFill>
        <p:spPr bwMode="auto">
          <a:xfrm>
            <a:off x="609600" y="1524000"/>
            <a:ext cx="7848600" cy="4876800"/>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ru-RU" dirty="0" smtClean="0"/>
              <a:t>Кипящая лава</a:t>
            </a:r>
            <a:r>
              <a:rPr lang="en-US" dirty="0" smtClean="0"/>
              <a:t>.</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b="1" dirty="0" smtClean="0"/>
              <a:t> </a:t>
            </a:r>
            <a:endParaRPr lang="ru-RU" dirty="0" smtClean="0"/>
          </a:p>
          <a:p>
            <a:r>
              <a:rPr lang="ru-RU" b="1" dirty="0" smtClean="0"/>
              <a:t>Учитывая, что вся вода выпарилась там ещё миллиарды лет назад, ландшафт Венеры почти полностью сформирован в результате выбросов расплавленной лавы из вулканов на всей планете.  </a:t>
            </a:r>
            <a:endParaRPr lang="ru-RU" dirty="0" smtClean="0"/>
          </a:p>
          <a:p>
            <a:endParaRPr lang="ru-RU" dirty="0"/>
          </a:p>
        </p:txBody>
      </p:sp>
      <p:sp>
        <p:nvSpPr>
          <p:cNvPr id="2" name="Заголовок 1"/>
          <p:cNvSpPr>
            <a:spLocks noGrp="1"/>
          </p:cNvSpPr>
          <p:nvPr>
            <p:ph type="title"/>
          </p:nvPr>
        </p:nvSpPr>
        <p:spPr/>
        <p:txBody>
          <a:bodyPr/>
          <a:lstStyle/>
          <a:p>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http://www.geodezist.info/test/geodezist+/foto/cassini1.gif">
            <a:hlinkClick r:id="rId2"/>
          </p:cNvPr>
          <p:cNvPicPr>
            <a:picLocks noGrp="1"/>
          </p:cNvPicPr>
          <p:nvPr>
            <p:ph idx="1"/>
          </p:nvPr>
        </p:nvPicPr>
        <p:blipFill>
          <a:blip r:embed="rId3" cstate="print"/>
          <a:stretch>
            <a:fillRect/>
          </a:stretch>
        </p:blipFill>
        <p:spPr bwMode="auto">
          <a:xfrm>
            <a:off x="2802782" y="1524000"/>
            <a:ext cx="3538436" cy="4572000"/>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r>
              <a:rPr lang="ru-RU" dirty="0" smtClean="0"/>
              <a:t>Учёный Джованни </a:t>
            </a:r>
            <a:r>
              <a:rPr lang="ru-RU" dirty="0" err="1" smtClean="0"/>
              <a:t>Доменико</a:t>
            </a:r>
            <a:r>
              <a:rPr lang="ru-RU" dirty="0" smtClean="0"/>
              <a:t> </a:t>
            </a:r>
            <a:r>
              <a:rPr lang="ru-RU" dirty="0" err="1" smtClean="0"/>
              <a:t>Кассини</a:t>
            </a:r>
            <a:r>
              <a:rPr lang="en-US" dirty="0" smtClean="0"/>
              <a:t>.</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70000" lnSpcReduction="20000"/>
          </a:bodyPr>
          <a:lstStyle/>
          <a:p>
            <a:r>
              <a:rPr lang="ru-RU" b="1" dirty="0" err="1" smtClean="0"/>
              <a:t>Джова́нни</a:t>
            </a:r>
            <a:r>
              <a:rPr lang="ru-RU" b="1" dirty="0" smtClean="0"/>
              <a:t> </a:t>
            </a:r>
            <a:r>
              <a:rPr lang="ru-RU" b="1" dirty="0" err="1" smtClean="0"/>
              <a:t>Домени́ко</a:t>
            </a:r>
            <a:r>
              <a:rPr lang="ru-RU" b="1" dirty="0" smtClean="0"/>
              <a:t> </a:t>
            </a:r>
            <a:r>
              <a:rPr lang="ru-RU" b="1" dirty="0" err="1" smtClean="0"/>
              <a:t>Касси́ни</a:t>
            </a:r>
            <a:r>
              <a:rPr lang="ru-RU" dirty="0" smtClean="0"/>
              <a:t> (</a:t>
            </a:r>
            <a:r>
              <a:rPr lang="ru-RU" dirty="0" err="1" smtClean="0">
                <a:hlinkClick r:id="rId2" action="ppaction://hlinkfile" tooltip="Итальянский язык"/>
              </a:rPr>
              <a:t>итал</a:t>
            </a:r>
            <a:r>
              <a:rPr lang="ru-RU" dirty="0" smtClean="0">
                <a:hlinkClick r:id="rId2" action="ppaction://hlinkfile" tooltip="Итальянский язык"/>
              </a:rPr>
              <a:t>.</a:t>
            </a:r>
            <a:r>
              <a:rPr lang="ru-RU" dirty="0" smtClean="0"/>
              <a:t> </a:t>
            </a:r>
            <a:r>
              <a:rPr lang="ru-RU" i="1" dirty="0" err="1" smtClean="0"/>
              <a:t>Giovanni</a:t>
            </a:r>
            <a:r>
              <a:rPr lang="ru-RU" i="1" dirty="0" smtClean="0"/>
              <a:t> </a:t>
            </a:r>
            <a:r>
              <a:rPr lang="ru-RU" i="1" dirty="0" err="1" smtClean="0"/>
              <a:t>Domenico</a:t>
            </a:r>
            <a:r>
              <a:rPr lang="ru-RU" i="1" dirty="0" smtClean="0"/>
              <a:t> </a:t>
            </a:r>
            <a:r>
              <a:rPr lang="ru-RU" i="1" dirty="0" err="1" smtClean="0"/>
              <a:t>Cassini</a:t>
            </a:r>
            <a:r>
              <a:rPr lang="ru-RU" dirty="0" smtClean="0"/>
              <a:t>, </a:t>
            </a:r>
            <a:r>
              <a:rPr lang="ru-RU" dirty="0" smtClean="0">
                <a:hlinkClick r:id="rId3" action="ppaction://hlinkfile" tooltip="Французский язык"/>
              </a:rPr>
              <a:t>фр.</a:t>
            </a:r>
            <a:r>
              <a:rPr lang="ru-RU" dirty="0" smtClean="0"/>
              <a:t> </a:t>
            </a:r>
            <a:r>
              <a:rPr lang="ru-RU" i="1" dirty="0" err="1" smtClean="0"/>
              <a:t>Jean-Dominique</a:t>
            </a:r>
            <a:r>
              <a:rPr lang="ru-RU" i="1" dirty="0" smtClean="0"/>
              <a:t> </a:t>
            </a:r>
            <a:r>
              <a:rPr lang="ru-RU" i="1" dirty="0" err="1" smtClean="0"/>
              <a:t>Cassini</a:t>
            </a:r>
            <a:r>
              <a:rPr lang="ru-RU" dirty="0" smtClean="0"/>
              <a:t>; </a:t>
            </a:r>
            <a:r>
              <a:rPr lang="ru-RU" dirty="0" smtClean="0">
                <a:hlinkClick r:id="rId4" action="ppaction://hlinkfile" tooltip="8 июня"/>
              </a:rPr>
              <a:t>8 июня</a:t>
            </a:r>
            <a:r>
              <a:rPr lang="ru-RU" dirty="0" smtClean="0"/>
              <a:t> </a:t>
            </a:r>
            <a:r>
              <a:rPr lang="ru-RU" dirty="0" smtClean="0">
                <a:hlinkClick r:id="rId5" action="ppaction://hlinkfile" tooltip="1625"/>
              </a:rPr>
              <a:t>1625</a:t>
            </a:r>
            <a:r>
              <a:rPr lang="ru-RU" dirty="0" smtClean="0"/>
              <a:t> — </a:t>
            </a:r>
            <a:r>
              <a:rPr lang="ru-RU" dirty="0" smtClean="0">
                <a:hlinkClick r:id="rId6" action="ppaction://hlinkfile" tooltip="14 сентября"/>
              </a:rPr>
              <a:t>14 сентября</a:t>
            </a:r>
            <a:r>
              <a:rPr lang="ru-RU" dirty="0" smtClean="0"/>
              <a:t> </a:t>
            </a:r>
            <a:r>
              <a:rPr lang="ru-RU" dirty="0" smtClean="0">
                <a:hlinkClick r:id="rId7" action="ppaction://hlinkfile" tooltip="1712"/>
              </a:rPr>
              <a:t>1712</a:t>
            </a:r>
            <a:r>
              <a:rPr lang="ru-RU" dirty="0" smtClean="0"/>
              <a:t>) — итальянский и французский </a:t>
            </a:r>
            <a:r>
              <a:rPr lang="ru-RU" dirty="0" smtClean="0">
                <a:hlinkClick r:id="rId8" action="ppaction://hlinkfile" tooltip="Астроном"/>
              </a:rPr>
              <a:t>астроном</a:t>
            </a:r>
            <a:r>
              <a:rPr lang="ru-RU" dirty="0" smtClean="0"/>
              <a:t> и инженер. </a:t>
            </a:r>
          </a:p>
          <a:p>
            <a:r>
              <a:rPr lang="ru-RU" dirty="0" err="1" smtClean="0"/>
              <a:t>Кассини</a:t>
            </a:r>
            <a:r>
              <a:rPr lang="ru-RU" dirty="0" smtClean="0"/>
              <a:t> был профессором астрономии в университете </a:t>
            </a:r>
            <a:r>
              <a:rPr lang="ru-RU" dirty="0" smtClean="0">
                <a:hlinkClick r:id="rId9" action="ppaction://hlinkfile" tooltip="Болонья"/>
              </a:rPr>
              <a:t>Болоньи</a:t>
            </a:r>
            <a:r>
              <a:rPr lang="ru-RU" dirty="0" smtClean="0"/>
              <a:t>, а с </a:t>
            </a:r>
            <a:r>
              <a:rPr lang="ru-RU" dirty="0" smtClean="0">
                <a:hlinkClick r:id="rId10" action="ppaction://hlinkfile" tooltip="1671"/>
              </a:rPr>
              <a:t>1671</a:t>
            </a:r>
            <a:r>
              <a:rPr lang="ru-RU" dirty="0" smtClean="0"/>
              <a:t> директором </a:t>
            </a:r>
            <a:r>
              <a:rPr lang="ru-RU" dirty="0" smtClean="0">
                <a:hlinkClick r:id="rId11" action="ppaction://hlinkfile" tooltip="Парижская обсерватория"/>
              </a:rPr>
              <a:t>Парижской обсерватории</a:t>
            </a:r>
            <a:r>
              <a:rPr lang="ru-RU" dirty="0" smtClean="0"/>
              <a:t>.</a:t>
            </a:r>
          </a:p>
          <a:p>
            <a:r>
              <a:rPr lang="ru-RU" dirty="0" smtClean="0"/>
              <a:t>Около </a:t>
            </a:r>
            <a:r>
              <a:rPr lang="ru-RU" dirty="0" smtClean="0">
                <a:hlinkClick r:id="rId12" action="ppaction://hlinkfile" tooltip="1665"/>
              </a:rPr>
              <a:t>1665</a:t>
            </a:r>
            <a:r>
              <a:rPr lang="ru-RU" dirty="0" smtClean="0"/>
              <a:t> </a:t>
            </a:r>
            <a:r>
              <a:rPr lang="ru-RU" dirty="0" err="1" smtClean="0"/>
              <a:t>Кассини</a:t>
            </a:r>
            <a:r>
              <a:rPr lang="ru-RU" dirty="0" smtClean="0"/>
              <a:t> впервые наблюдал </a:t>
            </a:r>
            <a:r>
              <a:rPr lang="ru-RU" dirty="0" smtClean="0">
                <a:hlinkClick r:id="rId13" action="ppaction://hlinkfile" tooltip="Красное пятно"/>
              </a:rPr>
              <a:t>Красное пятно</a:t>
            </a:r>
            <a:r>
              <a:rPr lang="ru-RU" dirty="0" smtClean="0"/>
              <a:t> </a:t>
            </a:r>
            <a:r>
              <a:rPr lang="ru-RU" dirty="0" smtClean="0">
                <a:hlinkClick r:id="rId14" action="ppaction://hlinkfile" tooltip="Юпитер (планета)"/>
              </a:rPr>
              <a:t>Юпитера</a:t>
            </a:r>
            <a:r>
              <a:rPr lang="ru-RU" dirty="0" smtClean="0"/>
              <a:t>. Он открыл четыре </a:t>
            </a:r>
            <a:r>
              <a:rPr lang="ru-RU" dirty="0" smtClean="0">
                <a:hlinkClick r:id="rId15" action="ppaction://hlinkfile" tooltip="Спутники Сатурна"/>
              </a:rPr>
              <a:t>спутника Сатурна</a:t>
            </a:r>
            <a:r>
              <a:rPr lang="ru-RU" dirty="0" smtClean="0"/>
              <a:t> и обнаружил щель в </a:t>
            </a:r>
            <a:r>
              <a:rPr lang="ru-RU" dirty="0" smtClean="0">
                <a:hlinkClick r:id="rId16" action="ppaction://hlinkfile" tooltip="Кольца Сатурна"/>
              </a:rPr>
              <a:t>кольцах Сатурна</a:t>
            </a:r>
            <a:r>
              <a:rPr lang="ru-RU" dirty="0" smtClean="0"/>
              <a:t> (</a:t>
            </a:r>
            <a:r>
              <a:rPr lang="ru-RU" dirty="0" smtClean="0">
                <a:hlinkClick r:id="rId17" action="ppaction://hlinkfile" tooltip="Деление Кассини"/>
              </a:rPr>
              <a:t>деление </a:t>
            </a:r>
            <a:r>
              <a:rPr lang="ru-RU" dirty="0" err="1" smtClean="0">
                <a:hlinkClick r:id="rId17" action="ppaction://hlinkfile" tooltip="Деление Кассини"/>
              </a:rPr>
              <a:t>Кассини</a:t>
            </a:r>
            <a:r>
              <a:rPr lang="ru-RU" dirty="0" smtClean="0"/>
              <a:t>; </a:t>
            </a:r>
            <a:r>
              <a:rPr lang="ru-RU" dirty="0" smtClean="0">
                <a:hlinkClick r:id="rId18" action="ppaction://hlinkfile" tooltip="1675"/>
              </a:rPr>
              <a:t>1675</a:t>
            </a:r>
            <a:r>
              <a:rPr lang="ru-RU" dirty="0" smtClean="0"/>
              <a:t>).</a:t>
            </a:r>
          </a:p>
          <a:p>
            <a:r>
              <a:rPr lang="ru-RU" dirty="0" smtClean="0"/>
              <a:t>В </a:t>
            </a:r>
            <a:r>
              <a:rPr lang="ru-RU" dirty="0" smtClean="0">
                <a:hlinkClick r:id="rId19" action="ppaction://hlinkfile" tooltip="1672"/>
              </a:rPr>
              <a:t>1672</a:t>
            </a:r>
            <a:r>
              <a:rPr lang="ru-RU" dirty="0" smtClean="0"/>
              <a:t> </a:t>
            </a:r>
            <a:r>
              <a:rPr lang="ru-RU" dirty="0" err="1" smtClean="0"/>
              <a:t>Кассини</a:t>
            </a:r>
            <a:r>
              <a:rPr lang="ru-RU" dirty="0" smtClean="0"/>
              <a:t> отправил своего коллегу </a:t>
            </a:r>
            <a:r>
              <a:rPr lang="ru-RU" dirty="0" smtClean="0">
                <a:hlinkClick r:id="rId20" action="ppaction://hlinkfile" tooltip="Ришер, Жан"/>
              </a:rPr>
              <a:t>Жана </a:t>
            </a:r>
            <a:r>
              <a:rPr lang="ru-RU" dirty="0" err="1" smtClean="0">
                <a:hlinkClick r:id="rId20" action="ppaction://hlinkfile" tooltip="Ришер, Жан"/>
              </a:rPr>
              <a:t>Ришера</a:t>
            </a:r>
            <a:r>
              <a:rPr lang="ru-RU" dirty="0" smtClean="0"/>
              <a:t> в </a:t>
            </a:r>
            <a:r>
              <a:rPr lang="ru-RU" dirty="0" smtClean="0">
                <a:hlinkClick r:id="rId21" action="ppaction://hlinkfile" tooltip="Гайана"/>
              </a:rPr>
              <a:t>Французскую Гайану</a:t>
            </a:r>
            <a:r>
              <a:rPr lang="ru-RU" dirty="0" smtClean="0"/>
              <a:t> и они одновременно наблюдали </a:t>
            </a:r>
            <a:r>
              <a:rPr lang="ru-RU" dirty="0" smtClean="0">
                <a:hlinkClick r:id="rId22" action="ppaction://hlinkfile" tooltip="Марс (планета)"/>
              </a:rPr>
              <a:t>Марс</a:t>
            </a:r>
            <a:r>
              <a:rPr lang="ru-RU" dirty="0" smtClean="0"/>
              <a:t>. Таким образом, по </a:t>
            </a:r>
            <a:r>
              <a:rPr lang="ru-RU" dirty="0" smtClean="0">
                <a:hlinkClick r:id="rId23" action="ppaction://hlinkfile" tooltip="Параллакс"/>
              </a:rPr>
              <a:t>параллаксу</a:t>
            </a:r>
            <a:r>
              <a:rPr lang="ru-RU" dirty="0" smtClean="0"/>
              <a:t> удалось впервые вычислить расстояние до Марса и определить истинные размеры </a:t>
            </a:r>
            <a:r>
              <a:rPr lang="ru-RU" dirty="0" smtClean="0">
                <a:hlinkClick r:id="rId24" action="ppaction://hlinkfile" tooltip="Солнечная система"/>
              </a:rPr>
              <a:t>Солнечной системы</a:t>
            </a:r>
            <a:r>
              <a:rPr lang="ru-RU" dirty="0" smtClean="0"/>
              <a:t>.</a:t>
            </a:r>
          </a:p>
          <a:p>
            <a:r>
              <a:rPr lang="ru-RU" dirty="0" smtClean="0"/>
              <a:t>В </a:t>
            </a:r>
            <a:r>
              <a:rPr lang="ru-RU" dirty="0" smtClean="0">
                <a:hlinkClick r:id="rId25" action="ppaction://hlinkfile" tooltip="1683"/>
              </a:rPr>
              <a:t>1683</a:t>
            </a:r>
            <a:r>
              <a:rPr lang="ru-RU" dirty="0" smtClean="0"/>
              <a:t> г. </a:t>
            </a:r>
            <a:r>
              <a:rPr lang="ru-RU" dirty="0" err="1" smtClean="0"/>
              <a:t>Кассини</a:t>
            </a:r>
            <a:r>
              <a:rPr lang="ru-RU" dirty="0" smtClean="0"/>
              <a:t> дал первое научное описание явления </a:t>
            </a:r>
            <a:r>
              <a:rPr lang="ru-RU" dirty="0" smtClean="0">
                <a:hlinkClick r:id="rId26" action="ppaction://hlinkfile" tooltip="Зодиакальный свет"/>
              </a:rPr>
              <a:t>зодиакального света</a:t>
            </a:r>
            <a:r>
              <a:rPr lang="ru-RU" dirty="0" smtClean="0"/>
              <a:t>, предложив гипотезу, объясняющую его рассеянием солнечного света на линзообразном скоплении частиц пыли, лежащего в плоскости </a:t>
            </a:r>
            <a:r>
              <a:rPr lang="ru-RU" dirty="0" smtClean="0">
                <a:hlinkClick r:id="rId27" action="ppaction://hlinkfile" tooltip="Эклиптика"/>
              </a:rPr>
              <a:t>эклиптики</a:t>
            </a:r>
            <a:r>
              <a:rPr lang="ru-RU" dirty="0" smtClean="0"/>
              <a:t>; эта гипотеза является в настоящее время общепринятой.</a:t>
            </a:r>
          </a:p>
          <a:p>
            <a:endParaRPr lang="ru-RU" dirty="0"/>
          </a:p>
        </p:txBody>
      </p:sp>
      <p:sp>
        <p:nvSpPr>
          <p:cNvPr id="2" name="Заголовок 1"/>
          <p:cNvSpPr>
            <a:spLocks noGrp="1"/>
          </p:cNvSpPr>
          <p:nvPr>
            <p:ph type="title"/>
          </p:nvPr>
        </p:nvSpPr>
        <p:spPr/>
        <p:txBody>
          <a:bodyPr/>
          <a:lstStyle/>
          <a:p>
            <a:r>
              <a:rPr lang="ru-RU" dirty="0" smtClean="0"/>
              <a:t>Биография учёного</a:t>
            </a:r>
            <a:r>
              <a:rPr lang="en-US" dirty="0" smtClean="0"/>
              <a:t>.</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smtClean="0"/>
              <a:t>Основные научные работы </a:t>
            </a:r>
            <a:r>
              <a:rPr lang="ru-RU" dirty="0" err="1" smtClean="0"/>
              <a:t>Кассини</a:t>
            </a:r>
            <a:r>
              <a:rPr lang="ru-RU" dirty="0" smtClean="0"/>
              <a:t> относятся к наблюдательной астрономии и прославился он, в первую очередь, как талантливый наблюдатель</a:t>
            </a:r>
            <a:endParaRPr lang="ru-RU" dirty="0"/>
          </a:p>
        </p:txBody>
      </p:sp>
      <p:sp>
        <p:nvSpPr>
          <p:cNvPr id="2" name="Заголовок 1"/>
          <p:cNvSpPr>
            <a:spLocks noGrp="1"/>
          </p:cNvSpPr>
          <p:nvPr>
            <p:ph type="title"/>
          </p:nvPr>
        </p:nvSpPr>
        <p:spPr/>
        <p:txBody>
          <a:bodyPr/>
          <a:lstStyle/>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img0.liveinternet.ru/images/attach/c/0/46/903/46903152_kosmos.jpg">
            <a:hlinkClick r:id="rId2"/>
          </p:cNvPr>
          <p:cNvPicPr>
            <a:picLocks noGrp="1"/>
          </p:cNvPicPr>
          <p:nvPr>
            <p:ph idx="1"/>
          </p:nvPr>
        </p:nvPicPr>
        <p:blipFill>
          <a:blip r:embed="rId3" cstate="print"/>
          <a:stretch>
            <a:fillRect/>
          </a:stretch>
        </p:blipFill>
        <p:spPr bwMode="auto">
          <a:xfrm>
            <a:off x="1524000" y="1524000"/>
            <a:ext cx="6096000" cy="4572000"/>
          </a:xfrm>
          <a:prstGeom prst="rect">
            <a:avLst/>
          </a:prstGeom>
          <a:noFill/>
          <a:ln w="9525">
            <a:noFill/>
            <a:miter lim="800000"/>
            <a:headEnd/>
            <a:tailEnd/>
          </a:ln>
        </p:spPr>
      </p:pic>
      <p:sp>
        <p:nvSpPr>
          <p:cNvPr id="2" name="Заголовок 1"/>
          <p:cNvSpPr>
            <a:spLocks noGrp="1"/>
          </p:cNvSpPr>
          <p:nvPr>
            <p:ph type="title"/>
          </p:nvPr>
        </p:nvSpPr>
        <p:spPr/>
        <p:txBody>
          <a:bodyPr/>
          <a:lstStyle/>
          <a:p>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en-US" dirty="0" smtClean="0"/>
          </a:p>
          <a:p>
            <a:endParaRPr lang="ru-RU" dirty="0"/>
          </a:p>
        </p:txBody>
      </p:sp>
      <p:sp>
        <p:nvSpPr>
          <p:cNvPr id="2" name="Заголовок 1"/>
          <p:cNvSpPr>
            <a:spLocks noGrp="1"/>
          </p:cNvSpPr>
          <p:nvPr>
            <p:ph type="title"/>
          </p:nvPr>
        </p:nvSpPr>
        <p:spPr/>
        <p:txBody>
          <a:bodyPr/>
          <a:lstStyle/>
          <a:p>
            <a:endParaRPr lang="ru-RU" dirty="0"/>
          </a:p>
        </p:txBody>
      </p:sp>
      <p:pic>
        <p:nvPicPr>
          <p:cNvPr id="4" name="Рисунок 3" descr="http://maxigor.narod.ru/gallery/187426502.jpg">
            <a:hlinkClick r:id="rId3"/>
          </p:cNvPr>
          <p:cNvPicPr/>
          <p:nvPr/>
        </p:nvPicPr>
        <p:blipFill>
          <a:blip r:embed="rId4" cstate="print"/>
          <a:srcRect/>
          <a:stretch>
            <a:fillRect/>
          </a:stretch>
        </p:blipFill>
        <p:spPr bwMode="auto">
          <a:xfrm>
            <a:off x="1" y="0"/>
            <a:ext cx="9143999"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r>
              <a:rPr lang="ru-RU" b="1" dirty="0" smtClean="0"/>
              <a:t>Фотографии планеты Венеры </a:t>
            </a:r>
            <a:endParaRPr lang="ru-RU" dirty="0" smtClean="0"/>
          </a:p>
          <a:p>
            <a:r>
              <a:rPr lang="ru-RU" b="1" dirty="0" smtClean="0"/>
              <a:t>Венера вторая по удалённости от Солнца планета Солнечной системы.</a:t>
            </a:r>
            <a:br>
              <a:rPr lang="ru-RU" b="1" dirty="0" smtClean="0"/>
            </a:br>
            <a:r>
              <a:rPr lang="ru-RU" b="1" dirty="0" smtClean="0"/>
              <a:t>Венера — внутренняя планета, и на земном небе не удаляется от Солнца дальше 48°. </a:t>
            </a:r>
            <a:br>
              <a:rPr lang="ru-RU" b="1" dirty="0" smtClean="0"/>
            </a:br>
            <a:r>
              <a:rPr lang="ru-RU" b="1" dirty="0" smtClean="0"/>
              <a:t>Венера — третий по яркости объект на небе и её яркость на небе уступает только блеску Солнца и Луны. </a:t>
            </a:r>
            <a:br>
              <a:rPr lang="ru-RU" b="1" dirty="0" smtClean="0"/>
            </a:br>
            <a:r>
              <a:rPr lang="ru-RU" b="1" dirty="0" smtClean="0"/>
              <a:t>Венера относится к числу планет, известных человечеству с древнейших времён.</a:t>
            </a:r>
            <a:r>
              <a:rPr lang="ru-RU" dirty="0" smtClean="0"/>
              <a:t/>
            </a:r>
            <a:br>
              <a:rPr lang="ru-RU" dirty="0" smtClean="0"/>
            </a:br>
            <a:endParaRPr lang="ru-RU" dirty="0"/>
          </a:p>
        </p:txBody>
      </p:sp>
      <p:sp>
        <p:nvSpPr>
          <p:cNvPr id="2" name="Заголовок 1"/>
          <p:cNvSpPr>
            <a:spLocks noGrp="1"/>
          </p:cNvSpPr>
          <p:nvPr>
            <p:ph type="title"/>
          </p:nvPr>
        </p:nvSpPr>
        <p:spPr/>
        <p:txBody>
          <a:bodyPr>
            <a:normAutofit/>
          </a:bodyPr>
          <a:lstStyle/>
          <a:p>
            <a:r>
              <a:rPr lang="ru-RU" dirty="0" smtClean="0"/>
              <a:t>Фотографии планеты Венеры</a:t>
            </a:r>
            <a:r>
              <a:rPr lang="en-US" dirty="0" smtClean="0"/>
              <a:t>.</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Фотографии планеты Венеры (14 фото)">
            <a:hlinkClick r:id="rId3" tooltip="&quot;Фотографии планеты Венеры (14 фото)&quot;"/>
          </p:cNvPr>
          <p:cNvPicPr>
            <a:picLocks noGrp="1"/>
          </p:cNvPicPr>
          <p:nvPr>
            <p:ph idx="1"/>
          </p:nvPr>
        </p:nvPicPr>
        <p:blipFill>
          <a:blip r:embed="rId4" cstate="print"/>
          <a:stretch>
            <a:fillRect/>
          </a:stretch>
        </p:blipFill>
        <p:spPr bwMode="auto">
          <a:xfrm>
            <a:off x="2286000" y="1524000"/>
            <a:ext cx="4572000" cy="4572000"/>
          </a:xfrm>
          <a:prstGeom prst="rect">
            <a:avLst/>
          </a:prstGeom>
          <a:noFill/>
          <a:ln w="9525">
            <a:noFill/>
            <a:miter lim="800000"/>
            <a:headEnd/>
            <a:tailEnd/>
          </a:ln>
        </p:spPr>
      </p:pic>
      <p:sp>
        <p:nvSpPr>
          <p:cNvPr id="2" name="Заголовок 1"/>
          <p:cNvSpPr>
            <a:spLocks noGrp="1"/>
          </p:cNvSpPr>
          <p:nvPr>
            <p:ph type="title"/>
          </p:nvPr>
        </p:nvSpPr>
        <p:spPr/>
        <p:txBody>
          <a:bodyPr/>
          <a:lstStyle/>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r>
              <a:rPr lang="ru-RU" b="1" dirty="0" smtClean="0"/>
              <a:t>Венера- самый яркий объект на нашем небе после солнца и луны, поэтому неудивительно ,что она привлекала людей с незапамятных времён. Античные звездочёты видели в пылающей «звезде» олицетворение богини любви. Сегодня ученым известно, что это целая планета, которая дает повод для пугающего сравнения с нашим миром.</a:t>
            </a:r>
            <a:endParaRPr lang="ru-RU" dirty="0" smtClean="0"/>
          </a:p>
          <a:p>
            <a:r>
              <a:rPr lang="ru-RU" b="1" dirty="0" smtClean="0"/>
              <a:t>Венера делает один оборот вокруг Солнца за 225 дней, находясь от него в среднем  на расстоянии 108 млн. км </a:t>
            </a:r>
            <a:endParaRPr lang="ru-RU" dirty="0" smtClean="0"/>
          </a:p>
          <a:p>
            <a:endParaRPr lang="ru-RU" dirty="0"/>
          </a:p>
        </p:txBody>
      </p:sp>
      <p:sp>
        <p:nvSpPr>
          <p:cNvPr id="2" name="Заголовок 1"/>
          <p:cNvSpPr>
            <a:spLocks noGrp="1"/>
          </p:cNvSpPr>
          <p:nvPr>
            <p:ph type="title"/>
          </p:nvPr>
        </p:nvSpPr>
        <p:spPr/>
        <p:txBody>
          <a:bodyPr/>
          <a:lstStyle/>
          <a:p>
            <a:endParaRPr lang="ru-RU"/>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gorod.tomsk.ru/i/u/14603/600px-Venus_structure.jpeg">
            <a:hlinkClick r:id="rId3"/>
          </p:cNvPr>
          <p:cNvPicPr>
            <a:picLocks noGrp="1"/>
          </p:cNvPicPr>
          <p:nvPr>
            <p:ph idx="1"/>
          </p:nvPr>
        </p:nvPicPr>
        <p:blipFill>
          <a:blip r:embed="rId4" cstate="print"/>
          <a:srcRect/>
          <a:stretch>
            <a:fillRect/>
          </a:stretch>
        </p:blipFill>
        <p:spPr bwMode="auto">
          <a:xfrm>
            <a:off x="1752600" y="1143000"/>
            <a:ext cx="6096000" cy="5334000"/>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r>
              <a:rPr lang="ru-RU" b="1" dirty="0" smtClean="0"/>
              <a:t>Внутри Венеры</a:t>
            </a:r>
            <a:r>
              <a:rPr lang="en-US" b="1" dirty="0" smtClean="0"/>
              <a:t>.</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lnSpcReduction="10000"/>
          </a:bodyPr>
          <a:lstStyle/>
          <a:p>
            <a:r>
              <a:rPr lang="ru-RU" b="1" dirty="0" smtClean="0"/>
              <a:t>Между ядром и корой, покрывающей поверхность планеты, лежит мантия из расплавленного камня. Глубина коры составляет в среднем десятки километров. Примерно такая же толщина коры у Земли. </a:t>
            </a:r>
            <a:endParaRPr lang="ru-RU" dirty="0" smtClean="0"/>
          </a:p>
          <a:p>
            <a:r>
              <a:rPr lang="ru-RU" b="1" dirty="0" smtClean="0"/>
              <a:t>Но существует важное различие: у Венеры нет «скользящей» подложки, слоя, который называется астеносферой, благодаря которой на нашей планете тектонические плиты могут скользить то есть происходит так называемый дрейф континентов. Ученые полагают, что кора на Венере не двигается отчасти ввиду отсутствия воды на поверхности.</a:t>
            </a:r>
            <a:endParaRPr lang="ru-RU" dirty="0" smtClean="0"/>
          </a:p>
          <a:p>
            <a:endParaRPr lang="ru-RU" dirty="0"/>
          </a:p>
        </p:txBody>
      </p:sp>
      <p:sp>
        <p:nvSpPr>
          <p:cNvPr id="2" name="Заголовок 1"/>
          <p:cNvSpPr>
            <a:spLocks noGrp="1"/>
          </p:cNvSpPr>
          <p:nvPr>
            <p:ph type="title"/>
          </p:nvPr>
        </p:nvSpPr>
        <p:spPr/>
        <p:txBody>
          <a:bodyPr/>
          <a:lstStyle/>
          <a:p>
            <a:endParaRPr lang="ru-RU"/>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www.esa.int/var/esa/storage/images/esa_multimedia/images/2012/11/is_venus_volcanically_active/12146732-1-eng-GB/Is_Venus_volcanically_active_large.jpg">
            <a:hlinkClick r:id="rId3"/>
          </p:cNvPr>
          <p:cNvPicPr>
            <a:picLocks noGrp="1"/>
          </p:cNvPicPr>
          <p:nvPr>
            <p:ph idx="1"/>
          </p:nvPr>
        </p:nvPicPr>
        <p:blipFill>
          <a:blip r:embed="rId4" cstate="print"/>
          <a:stretch>
            <a:fillRect/>
          </a:stretch>
        </p:blipFill>
        <p:spPr bwMode="auto">
          <a:xfrm>
            <a:off x="603250" y="1574800"/>
            <a:ext cx="7937500" cy="4470400"/>
          </a:xfrm>
          <a:prstGeom prst="rect">
            <a:avLst/>
          </a:prstGeom>
          <a:noFill/>
          <a:ln w="9525">
            <a:noFill/>
            <a:miter lim="800000"/>
            <a:headEnd/>
            <a:tailEnd/>
          </a:ln>
        </p:spPr>
      </p:pic>
      <p:sp>
        <p:nvSpPr>
          <p:cNvPr id="2" name="Заголовок 1"/>
          <p:cNvSpPr>
            <a:spLocks noGrp="1"/>
          </p:cNvSpPr>
          <p:nvPr>
            <p:ph type="title"/>
          </p:nvPr>
        </p:nvSpPr>
        <p:spPr/>
        <p:txBody>
          <a:bodyPr>
            <a:normAutofit fontScale="90000"/>
          </a:bodyPr>
          <a:lstStyle/>
          <a:p>
            <a:r>
              <a:rPr lang="ru-RU" b="1" dirty="0" smtClean="0"/>
              <a:t>Вулканы на Венере</a:t>
            </a:r>
            <a:r>
              <a:rPr lang="en-US" b="1" dirty="0" smtClean="0"/>
              <a:t>.</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r>
              <a:rPr lang="ru-RU" b="1" dirty="0" smtClean="0"/>
              <a:t>Лучшие изображения поверхности Венеры получены с радиолокационных установок аппарата «Магеллан» в начале 1990- х. Данные, переданные на Землю, обработаны </a:t>
            </a:r>
            <a:r>
              <a:rPr lang="ru-RU" dirty="0" smtClean="0"/>
              <a:t>учеными из лаборатории реактивного движения в Калифорнии и превращены в</a:t>
            </a:r>
            <a:r>
              <a:rPr lang="ru-RU" b="1" dirty="0" smtClean="0"/>
              <a:t> трехмерные изображения. Затем их </a:t>
            </a:r>
            <a:r>
              <a:rPr lang="ru-RU" b="1" dirty="0" err="1" smtClean="0"/>
              <a:t>колоризировали</a:t>
            </a:r>
            <a:r>
              <a:rPr lang="ru-RU" b="1" dirty="0" smtClean="0"/>
              <a:t>, отталкиваясь от цветовой гаммы на фото, полученных советскими межпланетными станциями Венера-13 и Венера-14.</a:t>
            </a:r>
            <a:endParaRPr lang="ru-RU" dirty="0" smtClean="0"/>
          </a:p>
          <a:p>
            <a:endParaRPr lang="ru-RU" dirty="0"/>
          </a:p>
        </p:txBody>
      </p:sp>
      <p:sp>
        <p:nvSpPr>
          <p:cNvPr id="2" name="Заголовок 1"/>
          <p:cNvSpPr>
            <a:spLocks noGrp="1"/>
          </p:cNvSpPr>
          <p:nvPr>
            <p:ph type="title"/>
          </p:nvPr>
        </p:nvSpPr>
        <p:spPr/>
        <p:txBody>
          <a:bodyPr/>
          <a:lstStyle/>
          <a:p>
            <a:endParaRPr lang="ru-RU"/>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182</TotalTime>
  <Words>480</Words>
  <Application>Microsoft Office PowerPoint</Application>
  <PresentationFormat>Экран (4:3)</PresentationFormat>
  <Paragraphs>35</Paragraphs>
  <Slides>17</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Бумажная</vt:lpstr>
      <vt:lpstr>Презентация</vt:lpstr>
      <vt:lpstr>Презентация PowerPoint</vt:lpstr>
      <vt:lpstr>Фотографии планеты Венеры.</vt:lpstr>
      <vt:lpstr>Презентация PowerPoint</vt:lpstr>
      <vt:lpstr>Презентация PowerPoint</vt:lpstr>
      <vt:lpstr>Внутри Венеры. </vt:lpstr>
      <vt:lpstr>Презентация PowerPoint</vt:lpstr>
      <vt:lpstr>Вулканы на Венере. </vt:lpstr>
      <vt:lpstr>Презентация PowerPoint</vt:lpstr>
      <vt:lpstr>Расплавленный вулкан</vt:lpstr>
      <vt:lpstr>Презентация PowerPoint</vt:lpstr>
      <vt:lpstr>Кипящая лава.</vt:lpstr>
      <vt:lpstr>Презентация PowerPoint</vt:lpstr>
      <vt:lpstr>Учёный Джованни Доменико Кассини.</vt:lpstr>
      <vt:lpstr>Биография учёного.</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dc:title>
  <dc:creator>123</dc:creator>
  <cp:lastModifiedBy>андрей</cp:lastModifiedBy>
  <cp:revision>23</cp:revision>
  <dcterms:created xsi:type="dcterms:W3CDTF">2013-04-29T15:22:51Z</dcterms:created>
  <dcterms:modified xsi:type="dcterms:W3CDTF">2014-06-24T07:42:16Z</dcterms:modified>
</cp:coreProperties>
</file>