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22" r:id="rId4"/>
    <p:sldId id="323" r:id="rId5"/>
    <p:sldId id="328" r:id="rId6"/>
    <p:sldId id="296" r:id="rId7"/>
    <p:sldId id="297" r:id="rId8"/>
    <p:sldId id="277" r:id="rId9"/>
    <p:sldId id="275" r:id="rId10"/>
    <p:sldId id="279" r:id="rId11"/>
    <p:sldId id="294" r:id="rId12"/>
    <p:sldId id="282" r:id="rId13"/>
    <p:sldId id="316" r:id="rId14"/>
    <p:sldId id="302" r:id="rId15"/>
    <p:sldId id="303" r:id="rId16"/>
    <p:sldId id="318" r:id="rId17"/>
    <p:sldId id="300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CC0000"/>
    <a:srgbClr val="FF6600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8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917C-A25B-42A6-8804-92224993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929693"/>
      </p:ext>
    </p:extLst>
  </p:cSld>
  <p:clrMapOvr>
    <a:masterClrMapping/>
  </p:clrMapOvr>
  <p:transition spd="med" advClick="0" advTm="1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EAAF-7282-4B88-8DAE-3600C6847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70960"/>
      </p:ext>
    </p:extLst>
  </p:cSld>
  <p:clrMapOvr>
    <a:masterClrMapping/>
  </p:clrMapOvr>
  <p:transition spd="med" advClick="0" advTm="1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060E-D6DE-4317-BE97-9FEF2D0B2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433474"/>
      </p:ext>
    </p:extLst>
  </p:cSld>
  <p:clrMapOvr>
    <a:masterClrMapping/>
  </p:clrMapOvr>
  <p:transition spd="med" advClick="0" advTm="10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17A1-9B60-4B6E-9EB8-38486217F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107281"/>
      </p:ext>
    </p:extLst>
  </p:cSld>
  <p:clrMapOvr>
    <a:masterClrMapping/>
  </p:clrMapOvr>
  <p:transition spd="med" advClick="0" advTm="10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AFB3-1C02-4D61-A09D-FA510A94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90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465D-A148-4518-92A7-5BA24A33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239845"/>
      </p:ext>
    </p:extLst>
  </p:cSld>
  <p:clrMapOvr>
    <a:masterClrMapping/>
  </p:clrMapOvr>
  <p:transition spd="med" advClick="0" advTm="1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44F4-4019-4FCB-8C95-B4DCD7CB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194627"/>
      </p:ext>
    </p:extLst>
  </p:cSld>
  <p:clrMapOvr>
    <a:masterClrMapping/>
  </p:clrMapOvr>
  <p:transition spd="med" advClick="0" advTm="1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A31C-08A3-4055-8948-9A5A6579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53288"/>
      </p:ext>
    </p:extLst>
  </p:cSld>
  <p:clrMapOvr>
    <a:masterClrMapping/>
  </p:clrMapOvr>
  <p:transition spd="med" advClick="0" advTm="1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BAC6-C621-4B00-A4E9-66716693F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971872"/>
      </p:ext>
    </p:extLst>
  </p:cSld>
  <p:clrMapOvr>
    <a:masterClrMapping/>
  </p:clrMapOvr>
  <p:transition spd="med" advClick="0" advTm="1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6EDB-F283-4630-9825-D52B4333E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752311"/>
      </p:ext>
    </p:extLst>
  </p:cSld>
  <p:clrMapOvr>
    <a:masterClrMapping/>
  </p:clrMapOvr>
  <p:transition spd="med" advClick="0" advTm="1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20F7-E488-4E60-969D-2A8AA4F59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04249"/>
      </p:ext>
    </p:extLst>
  </p:cSld>
  <p:clrMapOvr>
    <a:masterClrMapping/>
  </p:clrMapOvr>
  <p:transition spd="med" advClick="0" advTm="1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5D2E-4883-467D-8C3A-4D960330F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256345"/>
      </p:ext>
    </p:extLst>
  </p:cSld>
  <p:clrMapOvr>
    <a:masterClrMapping/>
  </p:clrMapOvr>
  <p:transition spd="med" advClick="0" advTm="1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FA67-0604-4EA6-AF38-473F34D64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29936"/>
      </p:ext>
    </p:extLst>
  </p:cSld>
  <p:clrMapOvr>
    <a:masterClrMapping/>
  </p:clrMapOvr>
  <p:transition spd="med" advClick="0" advTm="1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C7EB46-9B40-4A0C-B256-66BD9E44A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med" advClick="0" advTm="10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  <a:t/>
            </a:r>
            <a:b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</a:br>
            <a: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  <a:t/>
            </a:r>
            <a:b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</a:br>
            <a: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  <a:t/>
            </a:r>
            <a:br>
              <a:rPr lang="ru-RU" sz="3200" i="1" smtClean="0">
                <a:solidFill>
                  <a:srgbClr val="0000FF"/>
                </a:solidFill>
                <a:latin typeface="Viner Hand ITC" pitchFamily="66" charset="0"/>
              </a:rPr>
            </a:br>
            <a:r>
              <a:rPr lang="ru-RU" sz="3200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200" i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276475"/>
            <a:ext cx="6400800" cy="17526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Сумма и разность десятичных дробей.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6056" y="5229200"/>
            <a:ext cx="1824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i="1" dirty="0">
                <a:latin typeface="Comic Sans MS" pitchFamily="66" charset="0"/>
              </a:rPr>
              <a:t>5 класс</a:t>
            </a:r>
          </a:p>
        </p:txBody>
      </p:sp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643050"/>
            <a:ext cx="8229600" cy="1143000"/>
          </a:xfrm>
          <a:gradFill rotWithShape="1">
            <a:gsLst>
              <a:gs pos="0">
                <a:srgbClr val="FFFDA3"/>
              </a:gs>
              <a:gs pos="50000">
                <a:schemeClr val="bg1"/>
              </a:gs>
              <a:gs pos="100000">
                <a:srgbClr val="FFFDA3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Выполнить сложение десятичных дробей:</a:t>
            </a:r>
            <a:r>
              <a:rPr lang="ru-RU" sz="4000" dirty="0" smtClean="0"/>
              <a:t> </a:t>
            </a:r>
          </a:p>
        </p:txBody>
      </p:sp>
      <p:sp>
        <p:nvSpPr>
          <p:cNvPr id="1039" name="Rectangle 4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2590800" y="3048000"/>
          <a:ext cx="2832100" cy="868363"/>
        </p:xfrm>
        <a:graphic>
          <a:graphicData uri="http://schemas.openxmlformats.org/presentationml/2006/ole">
            <p:oleObj spid="_x0000_s31782" name="Формула" r:id="rId4" imgW="660113" imgH="203112" progId="Equation.3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590800" y="3048000"/>
          <a:ext cx="2832100" cy="868363"/>
        </p:xfrm>
        <a:graphic>
          <a:graphicData uri="http://schemas.openxmlformats.org/presentationml/2006/ole">
            <p:oleObj spid="_x0000_s31783" name="Формула" r:id="rId5" imgW="660113" imgH="203112" progId="Equation.3">
              <p:embed/>
            </p:oleObj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2667000" y="3048000"/>
          <a:ext cx="2886075" cy="868363"/>
        </p:xfrm>
        <a:graphic>
          <a:graphicData uri="http://schemas.openxmlformats.org/presentationml/2006/ole">
            <p:oleObj spid="_x0000_s31786" name="Формула" r:id="rId6" imgW="672808" imgH="203112" progId="Equation.3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2667000" y="3048000"/>
          <a:ext cx="2832100" cy="868363"/>
        </p:xfrm>
        <a:graphic>
          <a:graphicData uri="http://schemas.openxmlformats.org/presentationml/2006/ole">
            <p:oleObj spid="_x0000_s31788" name="Формула" r:id="rId7" imgW="660113" imgH="203112" progId="Equation.3">
              <p:embed/>
            </p:oleObj>
          </a:graphicData>
        </a:graphic>
      </p:graphicFrame>
      <p:graphicFrame>
        <p:nvGraphicFramePr>
          <p:cNvPr id="91148" name="Object 12"/>
          <p:cNvGraphicFramePr>
            <a:graphicFrameLocks noChangeAspect="1"/>
          </p:cNvGraphicFramePr>
          <p:nvPr/>
        </p:nvGraphicFramePr>
        <p:xfrm>
          <a:off x="2667000" y="3048000"/>
          <a:ext cx="2778125" cy="868363"/>
        </p:xfrm>
        <a:graphic>
          <a:graphicData uri="http://schemas.openxmlformats.org/presentationml/2006/ole">
            <p:oleObj spid="_x0000_s31790" name="Формула" r:id="rId8" imgW="647419" imgH="203112" progId="Equation.3">
              <p:embed/>
            </p:oleObj>
          </a:graphicData>
        </a:graphic>
      </p:graphicFrame>
      <p:graphicFrame>
        <p:nvGraphicFramePr>
          <p:cNvPr id="91150" name="Object 14"/>
          <p:cNvGraphicFramePr>
            <a:graphicFrameLocks noChangeAspect="1"/>
          </p:cNvGraphicFramePr>
          <p:nvPr/>
        </p:nvGraphicFramePr>
        <p:xfrm>
          <a:off x="2667000" y="2971800"/>
          <a:ext cx="2887663" cy="868363"/>
        </p:xfrm>
        <a:graphic>
          <a:graphicData uri="http://schemas.openxmlformats.org/presentationml/2006/ole">
            <p:oleObj spid="_x0000_s31792" name="Формула" r:id="rId9" imgW="672808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61238796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525963"/>
          </a:xfrm>
        </p:spPr>
        <p:txBody>
          <a:bodyPr/>
          <a:lstStyle/>
          <a:p>
            <a:r>
              <a:rPr lang="ru-RU" dirty="0" smtClean="0"/>
              <a:t>9,03 +7,4=</a:t>
            </a:r>
          </a:p>
          <a:p>
            <a:r>
              <a:rPr lang="ru-RU" dirty="0" smtClean="0"/>
              <a:t>9,03 – 7,4=</a:t>
            </a:r>
          </a:p>
          <a:p>
            <a:r>
              <a:rPr lang="ru-RU" dirty="0" smtClean="0"/>
              <a:t>9,4 + 7,004=</a:t>
            </a:r>
          </a:p>
          <a:p>
            <a:r>
              <a:rPr lang="ru-RU" dirty="0" smtClean="0"/>
              <a:t>9 + 7,2=</a:t>
            </a:r>
          </a:p>
          <a:p>
            <a:r>
              <a:rPr lang="ru-RU" dirty="0" smtClean="0"/>
              <a:t>9 -7,2</a:t>
            </a:r>
            <a:r>
              <a:rPr lang="ru-RU" dirty="0" smtClean="0"/>
              <a:t>=</a:t>
            </a:r>
            <a:endParaRPr 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1643050"/>
            <a:ext cx="8229600" cy="857256"/>
          </a:xfrm>
          <a:prstGeom prst="rect">
            <a:avLst/>
          </a:prstGeom>
          <a:gradFill rotWithShape="1">
            <a:gsLst>
              <a:gs pos="0">
                <a:srgbClr val="FFFDA3"/>
              </a:gs>
              <a:gs pos="50000">
                <a:schemeClr val="bg1"/>
              </a:gs>
              <a:gs pos="100000">
                <a:srgbClr val="FFFDA3"/>
              </a:gs>
            </a:gsLst>
            <a:lin ang="5400000" scaled="1"/>
          </a:gra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Выполнить сложение и вычитание десятичных дробей: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19528988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214282" y="5786454"/>
          <a:ext cx="4200525" cy="868363"/>
        </p:xfrm>
        <a:graphic>
          <a:graphicData uri="http://schemas.openxmlformats.org/presentationml/2006/ole">
            <p:oleObj spid="_x0000_s35872" name="Формула" r:id="rId4" imgW="977476" imgH="203112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428596" y="2214554"/>
          <a:ext cx="4359275" cy="868363"/>
        </p:xfrm>
        <a:graphic>
          <a:graphicData uri="http://schemas.openxmlformats.org/presentationml/2006/ole">
            <p:oleObj spid="_x0000_s35873" name="Формула" r:id="rId5" imgW="1016000" imgH="20320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85720" y="3071810"/>
          <a:ext cx="4308475" cy="868363"/>
        </p:xfrm>
        <a:graphic>
          <a:graphicData uri="http://schemas.openxmlformats.org/presentationml/2006/ole">
            <p:oleObj spid="_x0000_s35874" name="Формула" r:id="rId6" imgW="1002865" imgH="203112" progId="Equation.3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285720" y="3929066"/>
          <a:ext cx="4362450" cy="868363"/>
        </p:xfrm>
        <a:graphic>
          <a:graphicData uri="http://schemas.openxmlformats.org/presentationml/2006/ole">
            <p:oleObj spid="_x0000_s35875" name="Формула" r:id="rId7" imgW="1016000" imgH="20320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214282" y="4857760"/>
          <a:ext cx="4471988" cy="868363"/>
        </p:xfrm>
        <a:graphic>
          <a:graphicData uri="http://schemas.openxmlformats.org/presentationml/2006/ole">
            <p:oleObj spid="_x0000_s35876" name="Формула" r:id="rId8" imgW="1040948" imgH="203112" progId="Equation.3">
              <p:embed/>
            </p:oleObj>
          </a:graphicData>
        </a:graphic>
      </p:graphicFrame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71472" y="1571612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Вставить вместо многоточия число</a:t>
            </a:r>
          </a:p>
        </p:txBody>
      </p:sp>
    </p:spTree>
    <p:extLst>
      <p:ext uri="{BB962C8B-B14F-4D97-AF65-F5344CB8AC3E}">
        <p14:creationId xmlns:p14="http://schemas.microsoft.com/office/powerpoint/2010/main" xmlns="" val="2395471331"/>
      </p:ext>
    </p:extLst>
  </p:cSld>
  <p:clrMapOvr>
    <a:masterClrMapping/>
  </p:clrMapOvr>
  <p:transition>
    <p:sndAc>
      <p:stSnd>
        <p:snd r:embed="rId3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25"/>
          <p:cNvSpPr>
            <a:spLocks noChangeArrowheads="1" noChangeShapeType="1" noTextEdit="1"/>
          </p:cNvSpPr>
          <p:nvPr/>
        </p:nvSpPr>
        <p:spPr bwMode="auto">
          <a:xfrm>
            <a:off x="642910" y="1643050"/>
            <a:ext cx="7192983" cy="12779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Поставь запятую</a:t>
            </a:r>
          </a:p>
        </p:txBody>
      </p:sp>
      <p:sp>
        <p:nvSpPr>
          <p:cNvPr id="29700" name="Text Box 26"/>
          <p:cNvSpPr txBox="1">
            <a:spLocks noChangeArrowheads="1"/>
          </p:cNvSpPr>
          <p:nvPr/>
        </p:nvSpPr>
        <p:spPr bwMode="auto">
          <a:xfrm>
            <a:off x="3929058" y="3000372"/>
            <a:ext cx="34480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 smtClean="0"/>
              <a:t>3 2  +  1 8 </a:t>
            </a:r>
            <a:r>
              <a:rPr lang="ru-RU" sz="3200" b="1" dirty="0"/>
              <a:t>= 5</a:t>
            </a:r>
          </a:p>
          <a:p>
            <a:pPr>
              <a:spcBef>
                <a:spcPct val="50000"/>
              </a:spcBef>
            </a:pPr>
            <a:r>
              <a:rPr lang="ru-RU" sz="3200" b="1" dirty="0"/>
              <a:t>3 </a:t>
            </a:r>
            <a:r>
              <a:rPr lang="ru-RU" sz="3200" b="1" dirty="0" smtClean="0"/>
              <a:t> +  1 0 8 </a:t>
            </a:r>
            <a:r>
              <a:rPr lang="ru-RU" sz="3200" b="1" dirty="0"/>
              <a:t>= </a:t>
            </a:r>
            <a:r>
              <a:rPr lang="ru-RU" sz="3200" b="1" dirty="0" smtClean="0"/>
              <a:t>4 0 8</a:t>
            </a:r>
            <a:endParaRPr lang="ru-RU" sz="3200" b="1" dirty="0"/>
          </a:p>
          <a:p>
            <a:pPr>
              <a:spcBef>
                <a:spcPct val="50000"/>
              </a:spcBef>
            </a:pPr>
            <a:r>
              <a:rPr lang="ru-RU" sz="3200" b="1" dirty="0" smtClean="0"/>
              <a:t>7 3 6  –  3 3 6 </a:t>
            </a:r>
            <a:r>
              <a:rPr lang="ru-RU" sz="3200" b="1" dirty="0"/>
              <a:t>= 4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6 3  –  2 7 </a:t>
            </a:r>
            <a:r>
              <a:rPr lang="ru-RU" sz="3200" b="1" dirty="0"/>
              <a:t>= </a:t>
            </a:r>
            <a:r>
              <a:rPr lang="ru-RU" sz="3200" b="1" dirty="0" smtClean="0"/>
              <a:t>6 0 3</a:t>
            </a:r>
            <a:endParaRPr lang="ru-RU" sz="3200" b="1" dirty="0"/>
          </a:p>
          <a:p>
            <a:pPr>
              <a:spcBef>
                <a:spcPct val="50000"/>
              </a:spcBef>
            </a:pPr>
            <a:r>
              <a:rPr lang="ru-RU" sz="3200" b="1" dirty="0" smtClean="0"/>
              <a:t>5 7  -  </a:t>
            </a:r>
            <a:r>
              <a:rPr lang="ru-RU" sz="3200" b="1" dirty="0"/>
              <a:t>4 = </a:t>
            </a:r>
            <a:r>
              <a:rPr lang="ru-RU" sz="3200" b="1" dirty="0" smtClean="0"/>
              <a:t>1 7</a:t>
            </a:r>
            <a:endParaRPr lang="ru-RU" sz="3200" b="1" dirty="0"/>
          </a:p>
        </p:txBody>
      </p:sp>
      <p:sp>
        <p:nvSpPr>
          <p:cNvPr id="29701" name="Text Box 27"/>
          <p:cNvSpPr txBox="1">
            <a:spLocks noChangeArrowheads="1"/>
          </p:cNvSpPr>
          <p:nvPr/>
        </p:nvSpPr>
        <p:spPr bwMode="auto">
          <a:xfrm>
            <a:off x="4572000" y="2082800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3310583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30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Зая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97338" y="3238500"/>
            <a:ext cx="5046662" cy="3619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4" descr="Лис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4492625" cy="6872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513263" y="0"/>
            <a:ext cx="301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4465638" y="1643050"/>
            <a:ext cx="46783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dirty="0"/>
              <a:t>Лиса весит 8,9 кг, а заяц 2,8 кг.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На сколько килограммов заяц легче лисы?</a:t>
            </a:r>
          </a:p>
        </p:txBody>
      </p:sp>
    </p:spTree>
    <p:extLst>
      <p:ext uri="{BB962C8B-B14F-4D97-AF65-F5344CB8AC3E}">
        <p14:creationId xmlns:p14="http://schemas.microsoft.com/office/powerpoint/2010/main" xmlns="" val="2081801503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238500"/>
            <a:ext cx="50466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Ли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449262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513263" y="0"/>
            <a:ext cx="301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4857752" y="2071678"/>
            <a:ext cx="3610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 заяц легче лисы на 6,1 кг.</a:t>
            </a:r>
          </a:p>
        </p:txBody>
      </p:sp>
    </p:spTree>
    <p:extLst>
      <p:ext uri="{BB962C8B-B14F-4D97-AF65-F5344CB8AC3E}">
        <p14:creationId xmlns:p14="http://schemas.microsoft.com/office/powerpoint/2010/main" xmlns="" val="2940502921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056437" cy="9366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Заполните таблицу.</a:t>
            </a:r>
          </a:p>
          <a:p>
            <a:endParaRPr lang="ru-RU" dirty="0"/>
          </a:p>
        </p:txBody>
      </p:sp>
      <p:graphicFrame>
        <p:nvGraphicFramePr>
          <p:cNvPr id="21550" name="Group 46"/>
          <p:cNvGraphicFramePr>
            <a:graphicFrameLocks noGrp="1"/>
          </p:cNvGraphicFramePr>
          <p:nvPr>
            <p:ph sz="half" idx="4294967295"/>
          </p:nvPr>
        </p:nvGraphicFramePr>
        <p:xfrm>
          <a:off x="214282" y="2643182"/>
          <a:ext cx="7100912" cy="4656160"/>
        </p:xfrm>
        <a:graphic>
          <a:graphicData uri="http://schemas.openxmlformats.org/drawingml/2006/table">
            <a:tbl>
              <a:tblPr/>
              <a:tblGrid>
                <a:gridCol w="1224916"/>
                <a:gridCol w="1615808"/>
                <a:gridCol w="1419462"/>
                <a:gridCol w="1421264"/>
                <a:gridCol w="1419462"/>
              </a:tblGrid>
              <a:tr h="116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B</a:t>
                      </a: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+ B</a:t>
                      </a: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- B</a:t>
                      </a: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7" descr="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785794"/>
            <a:ext cx="17859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143512"/>
            <a:ext cx="12144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83072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42974" y="1714488"/>
            <a:ext cx="6870700" cy="1116013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660066"/>
                </a:solidFill>
                <a:latin typeface="Times New Roman" pitchFamily="18" charset="0"/>
              </a:rPr>
              <a:t>             Закрепление.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660066"/>
                </a:solidFill>
                <a:latin typeface="Times New Roman" pitchFamily="18" charset="0"/>
              </a:rPr>
              <a:t>№ 1213,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660066"/>
                </a:solidFill>
                <a:latin typeface="Times New Roman" pitchFamily="18" charset="0"/>
              </a:rPr>
              <a:t>№ 1214,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660066"/>
                </a:solidFill>
                <a:latin typeface="Times New Roman" pitchFamily="18" charset="0"/>
              </a:rPr>
              <a:t>№ 1211.</a:t>
            </a:r>
          </a:p>
        </p:txBody>
      </p:sp>
      <p:pic>
        <p:nvPicPr>
          <p:cNvPr id="55300" name="Picture 4" descr="dglxass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071678"/>
            <a:ext cx="4752975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61765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486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Задание на дом: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п.32, №1228 (а, б),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№1229 (а, б, в), 1231.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7" name="Содержимое 3" descr="дево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5875" y="3000375"/>
            <a:ext cx="7215188" cy="3490913"/>
          </a:xfrm>
        </p:spPr>
      </p:pic>
    </p:spTree>
    <p:extLst>
      <p:ext uri="{BB962C8B-B14F-4D97-AF65-F5344CB8AC3E}">
        <p14:creationId xmlns:p14="http://schemas.microsoft.com/office/powerpoint/2010/main" xmlns="" val="11326791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44824"/>
            <a:ext cx="6870700" cy="936104"/>
          </a:xfrm>
        </p:spPr>
        <p:txBody>
          <a:bodyPr/>
          <a:lstStyle/>
          <a:p>
            <a:r>
              <a:rPr lang="ru-RU" sz="3600" b="1" dirty="0">
                <a:solidFill>
                  <a:srgbClr val="800080"/>
                </a:solidFill>
                <a:latin typeface="Georgia" pitchFamily="18" charset="0"/>
              </a:rPr>
              <a:t>Цель урока: </a:t>
            </a:r>
            <a:br>
              <a:rPr lang="ru-RU" sz="3600" b="1" dirty="0">
                <a:solidFill>
                  <a:srgbClr val="800080"/>
                </a:solidFill>
                <a:latin typeface="Georgia" pitchFamily="18" charset="0"/>
              </a:rPr>
            </a:br>
            <a:endParaRPr lang="ru-RU" sz="3600" b="1" dirty="0">
              <a:solidFill>
                <a:srgbClr val="800080"/>
              </a:solidFill>
              <a:latin typeface="Georgia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636912"/>
            <a:ext cx="7697787" cy="3857625"/>
          </a:xfrm>
          <a:solidFill>
            <a:srgbClr val="FFF69F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800080"/>
                </a:solidFill>
                <a:latin typeface="Georgia" pitchFamily="18" charset="0"/>
              </a:rPr>
              <a:t>познакомиться </a:t>
            </a:r>
            <a:r>
              <a:rPr lang="ru-RU" sz="2800" dirty="0">
                <a:solidFill>
                  <a:srgbClr val="800080"/>
                </a:solidFill>
                <a:latin typeface="Georgia" pitchFamily="18" charset="0"/>
              </a:rPr>
              <a:t>с приемом выполнения сложения и вычитания десятичных дробей</a:t>
            </a:r>
            <a:r>
              <a:rPr lang="ru-RU" sz="2800" dirty="0" smtClean="0">
                <a:solidFill>
                  <a:srgbClr val="800080"/>
                </a:solidFill>
                <a:latin typeface="Georgia" pitchFamily="18" charset="0"/>
              </a:rPr>
              <a:t>;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800080"/>
                </a:solidFill>
                <a:latin typeface="Georgia" pitchFamily="18" charset="0"/>
              </a:rPr>
              <a:t>развивать мышление, внимание, интерес  и память;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800080"/>
                </a:solidFill>
                <a:latin typeface="Georgia" pitchFamily="18" charset="0"/>
              </a:rPr>
              <a:t>воспитывать трудолюбие, честность, аккуратность, точность, прививать     навыки самоконтроля.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800080"/>
                </a:solidFill>
                <a:latin typeface="Georgia" pitchFamily="18" charset="0"/>
              </a:rPr>
              <a:t>совершенствовать </a:t>
            </a:r>
            <a:r>
              <a:rPr lang="ru-RU" sz="2800" dirty="0">
                <a:solidFill>
                  <a:srgbClr val="800080"/>
                </a:solidFill>
                <a:latin typeface="Georgia" pitchFamily="18" charset="0"/>
              </a:rPr>
              <a:t>навыки грамотной речи.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80008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>
              <a:solidFill>
                <a:srgbClr val="80008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>
              <a:solidFill>
                <a:srgbClr val="80008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/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64196358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643050"/>
            <a:ext cx="77724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Восстановите  запись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2357422" y="3929066"/>
            <a:ext cx="4786346" cy="1798260"/>
            <a:chOff x="2743200" y="2971800"/>
            <a:chExt cx="4267200" cy="1798260"/>
          </a:xfrm>
        </p:grpSpPr>
        <p:grpSp>
          <p:nvGrpSpPr>
            <p:cNvPr id="13331" name="Группа 33"/>
            <p:cNvGrpSpPr>
              <a:grpSpLocks/>
            </p:cNvGrpSpPr>
            <p:nvPr/>
          </p:nvGrpSpPr>
          <p:grpSpPr bwMode="auto">
            <a:xfrm>
              <a:off x="2743200" y="2971800"/>
              <a:ext cx="4267200" cy="1447800"/>
              <a:chOff x="990600" y="1600200"/>
              <a:chExt cx="3657600" cy="1447800"/>
            </a:xfrm>
          </p:grpSpPr>
          <p:pic>
            <p:nvPicPr>
              <p:cNvPr id="13333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1143000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895600" y="3200400"/>
              <a:ext cx="3886200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6,413&gt;6,4 _ 8</a:t>
              </a:r>
              <a:endPara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5" name="Группа 41"/>
          <p:cNvGrpSpPr>
            <a:grpSpLocks/>
          </p:cNvGrpSpPr>
          <p:nvPr/>
        </p:nvGrpSpPr>
        <p:grpSpPr bwMode="auto">
          <a:xfrm>
            <a:off x="4643438" y="2500306"/>
            <a:ext cx="4157666" cy="1447800"/>
            <a:chOff x="4876800" y="1600200"/>
            <a:chExt cx="3657600" cy="1447800"/>
          </a:xfrm>
        </p:grpSpPr>
        <p:grpSp>
          <p:nvGrpSpPr>
            <p:cNvPr id="13327" name="Группа 30"/>
            <p:cNvGrpSpPr>
              <a:grpSpLocks/>
            </p:cNvGrpSpPr>
            <p:nvPr/>
          </p:nvGrpSpPr>
          <p:grpSpPr bwMode="auto">
            <a:xfrm>
              <a:off x="4876800" y="1600200"/>
              <a:ext cx="3657600" cy="1447800"/>
              <a:chOff x="990600" y="1600200"/>
              <a:chExt cx="3657600" cy="1447800"/>
            </a:xfrm>
          </p:grpSpPr>
          <p:pic>
            <p:nvPicPr>
              <p:cNvPr id="13329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1143000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5105400" y="1752600"/>
              <a:ext cx="3281669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1,892&lt;1,_</a:t>
              </a:r>
            </a:p>
          </p:txBody>
        </p:sp>
      </p:grpSp>
      <p:grpSp>
        <p:nvGrpSpPr>
          <p:cNvPr id="7" name="Группа 39"/>
          <p:cNvGrpSpPr>
            <a:grpSpLocks/>
          </p:cNvGrpSpPr>
          <p:nvPr/>
        </p:nvGrpSpPr>
        <p:grpSpPr bwMode="auto">
          <a:xfrm>
            <a:off x="1500166" y="5410200"/>
            <a:ext cx="5857916" cy="1447800"/>
            <a:chOff x="2362200" y="4419600"/>
            <a:chExt cx="4800600" cy="1447800"/>
          </a:xfrm>
        </p:grpSpPr>
        <p:grpSp>
          <p:nvGrpSpPr>
            <p:cNvPr id="13323" name="Группа 36"/>
            <p:cNvGrpSpPr>
              <a:grpSpLocks/>
            </p:cNvGrpSpPr>
            <p:nvPr/>
          </p:nvGrpSpPr>
          <p:grpSpPr bwMode="auto">
            <a:xfrm>
              <a:off x="2362200" y="4419600"/>
              <a:ext cx="4800600" cy="1447800"/>
              <a:chOff x="990600" y="1600200"/>
              <a:chExt cx="3657600" cy="1447800"/>
            </a:xfrm>
          </p:grpSpPr>
          <p:pic>
            <p:nvPicPr>
              <p:cNvPr id="13325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1143000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2474013" y="4648200"/>
              <a:ext cx="4383987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50,683&lt;50,6 _ 1</a:t>
              </a:r>
              <a:endPara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214282" y="2571744"/>
            <a:ext cx="4095776" cy="1447800"/>
            <a:chOff x="990600" y="1600200"/>
            <a:chExt cx="3657600" cy="1447800"/>
          </a:xfrm>
        </p:grpSpPr>
        <p:grpSp>
          <p:nvGrpSpPr>
            <p:cNvPr id="13319" name="Группа 29"/>
            <p:cNvGrpSpPr>
              <a:grpSpLocks/>
            </p:cNvGrpSpPr>
            <p:nvPr/>
          </p:nvGrpSpPr>
          <p:grpSpPr bwMode="auto">
            <a:xfrm>
              <a:off x="990600" y="1600200"/>
              <a:ext cx="3657600" cy="1447800"/>
              <a:chOff x="990600" y="1600200"/>
              <a:chExt cx="3657600" cy="1447800"/>
            </a:xfrm>
          </p:grpSpPr>
          <p:pic>
            <p:nvPicPr>
              <p:cNvPr id="13321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1143000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066800" y="1752600"/>
              <a:ext cx="3429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2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, _ 1&lt;2,02</a:t>
              </a:r>
              <a:endPara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250981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643050"/>
            <a:ext cx="77724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сравните  числа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786314" y="2500306"/>
            <a:ext cx="4191000" cy="1447800"/>
            <a:chOff x="2743199" y="2971800"/>
            <a:chExt cx="4267200" cy="1447800"/>
          </a:xfrm>
        </p:grpSpPr>
        <p:grpSp>
          <p:nvGrpSpPr>
            <p:cNvPr id="14355" name="Группа 33"/>
            <p:cNvGrpSpPr>
              <a:grpSpLocks/>
            </p:cNvGrpSpPr>
            <p:nvPr/>
          </p:nvGrpSpPr>
          <p:grpSpPr bwMode="auto">
            <a:xfrm>
              <a:off x="2743199" y="2971800"/>
              <a:ext cx="4267200" cy="1447800"/>
              <a:chOff x="990599" y="1600200"/>
              <a:chExt cx="3657600" cy="1447800"/>
            </a:xfrm>
          </p:grpSpPr>
          <p:pic>
            <p:nvPicPr>
              <p:cNvPr id="14357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599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142999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2895600" y="3200400"/>
              <a:ext cx="38862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**,512 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… </a:t>
              </a: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*,9*</a:t>
              </a:r>
            </a:p>
          </p:txBody>
        </p:sp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57224" y="3929066"/>
            <a:ext cx="5929354" cy="1448118"/>
            <a:chOff x="4876800" y="1600200"/>
            <a:chExt cx="3657600" cy="1447800"/>
          </a:xfrm>
        </p:grpSpPr>
        <p:grpSp>
          <p:nvGrpSpPr>
            <p:cNvPr id="14351" name="Группа 30"/>
            <p:cNvGrpSpPr>
              <a:grpSpLocks/>
            </p:cNvGrpSpPr>
            <p:nvPr/>
          </p:nvGrpSpPr>
          <p:grpSpPr bwMode="auto">
            <a:xfrm>
              <a:off x="4876800" y="1600200"/>
              <a:ext cx="3657600" cy="1447800"/>
              <a:chOff x="990600" y="1600200"/>
              <a:chExt cx="3657600" cy="1447800"/>
            </a:xfrm>
          </p:grpSpPr>
          <p:pic>
            <p:nvPicPr>
              <p:cNvPr id="14353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143000" y="1752567"/>
                <a:ext cx="3352800" cy="9903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105400" y="1752600"/>
              <a:ext cx="3281669" cy="830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0,342  …  0,341</a:t>
              </a: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**</a:t>
              </a:r>
            </a:p>
          </p:txBody>
        </p:sp>
      </p:grpSp>
      <p:grpSp>
        <p:nvGrpSpPr>
          <p:cNvPr id="10" name="Группа 13"/>
          <p:cNvGrpSpPr>
            <a:grpSpLocks/>
          </p:cNvGrpSpPr>
          <p:nvPr/>
        </p:nvGrpSpPr>
        <p:grpSpPr bwMode="auto">
          <a:xfrm>
            <a:off x="1214414" y="5410200"/>
            <a:ext cx="4757758" cy="1447800"/>
            <a:chOff x="2362200" y="4419600"/>
            <a:chExt cx="4800600" cy="1447800"/>
          </a:xfrm>
        </p:grpSpPr>
        <p:grpSp>
          <p:nvGrpSpPr>
            <p:cNvPr id="14347" name="Группа 36"/>
            <p:cNvGrpSpPr>
              <a:grpSpLocks/>
            </p:cNvGrpSpPr>
            <p:nvPr/>
          </p:nvGrpSpPr>
          <p:grpSpPr bwMode="auto">
            <a:xfrm>
              <a:off x="2362200" y="4419600"/>
              <a:ext cx="4800600" cy="1447800"/>
              <a:chOff x="990600" y="1600200"/>
              <a:chExt cx="3657600" cy="1447800"/>
            </a:xfrm>
          </p:grpSpPr>
          <p:pic>
            <p:nvPicPr>
              <p:cNvPr id="14349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1143000" y="1752600"/>
                <a:ext cx="3352800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474014" y="4648200"/>
              <a:ext cx="4383987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*,*** 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…  </a:t>
              </a: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**,*</a:t>
              </a:r>
            </a:p>
          </p:txBody>
        </p:sp>
      </p:grpSp>
      <p:grpSp>
        <p:nvGrpSpPr>
          <p:cNvPr id="15" name="Группа 18"/>
          <p:cNvGrpSpPr>
            <a:grpSpLocks/>
          </p:cNvGrpSpPr>
          <p:nvPr/>
        </p:nvGrpSpPr>
        <p:grpSpPr bwMode="auto">
          <a:xfrm>
            <a:off x="142844" y="2428868"/>
            <a:ext cx="4581556" cy="1448118"/>
            <a:chOff x="990600" y="1600200"/>
            <a:chExt cx="3657600" cy="1447800"/>
          </a:xfrm>
        </p:grpSpPr>
        <p:grpSp>
          <p:nvGrpSpPr>
            <p:cNvPr id="14343" name="Группа 29"/>
            <p:cNvGrpSpPr>
              <a:grpSpLocks/>
            </p:cNvGrpSpPr>
            <p:nvPr/>
          </p:nvGrpSpPr>
          <p:grpSpPr bwMode="auto">
            <a:xfrm>
              <a:off x="990600" y="1600200"/>
              <a:ext cx="3657600" cy="1447800"/>
              <a:chOff x="990600" y="1600200"/>
              <a:chExt cx="3657600" cy="1447800"/>
            </a:xfrm>
          </p:grpSpPr>
          <p:pic>
            <p:nvPicPr>
              <p:cNvPr id="14345" name="Picture 2" descr="G:\main_bage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600200"/>
                <a:ext cx="365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1143000" y="1752567"/>
                <a:ext cx="3352800" cy="9903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1066800" y="1752600"/>
              <a:ext cx="3429000" cy="830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4,3** 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… </a:t>
              </a:r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</a:t>
              </a: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4,7**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946615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71612"/>
            <a:ext cx="7543800" cy="1019175"/>
          </a:xfrm>
        </p:spPr>
        <p:txBody>
          <a:bodyPr/>
          <a:lstStyle/>
          <a:p>
            <a:r>
              <a:rPr lang="ru-RU" dirty="0">
                <a:solidFill>
                  <a:srgbClr val="9933FF"/>
                </a:solidFill>
              </a:rPr>
              <a:t>        Заполни пропуски.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571744"/>
            <a:ext cx="8215370" cy="3929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400" dirty="0"/>
              <a:t>8м3дм = </a:t>
            </a:r>
            <a:r>
              <a:rPr lang="ru-RU" sz="3400" dirty="0" smtClean="0"/>
              <a:t>…   м</a:t>
            </a:r>
            <a:r>
              <a:rPr lang="ru-RU" sz="4300" dirty="0" smtClean="0"/>
              <a:t>     </a:t>
            </a:r>
            <a:r>
              <a:rPr lang="ru-RU" sz="4300" dirty="0"/>
              <a:t>6м8см</a:t>
            </a:r>
            <a:r>
              <a:rPr lang="ru-RU" sz="3400" dirty="0"/>
              <a:t> = </a:t>
            </a:r>
            <a:r>
              <a:rPr lang="ru-RU" sz="3400" dirty="0" smtClean="0"/>
              <a:t>  …      м</a:t>
            </a:r>
            <a:endParaRPr lang="ru-RU" sz="3400" dirty="0"/>
          </a:p>
          <a:p>
            <a:pPr>
              <a:buFont typeface="Wingdings" pitchFamily="2" charset="2"/>
              <a:buNone/>
            </a:pPr>
            <a:endParaRPr lang="ru-RU" sz="3400" dirty="0"/>
          </a:p>
          <a:p>
            <a:pPr>
              <a:buFont typeface="Wingdings" pitchFamily="2" charset="2"/>
              <a:buNone/>
            </a:pPr>
            <a:r>
              <a:rPr lang="ru-RU" sz="3400" dirty="0"/>
              <a:t>2т2ц =   </a:t>
            </a:r>
            <a:r>
              <a:rPr lang="ru-RU" sz="3400" dirty="0" smtClean="0"/>
              <a:t>…   т          </a:t>
            </a:r>
            <a:r>
              <a:rPr lang="ru-RU" sz="3400" dirty="0"/>
              <a:t>54ц =  </a:t>
            </a:r>
            <a:r>
              <a:rPr lang="ru-RU" sz="3400" dirty="0" smtClean="0"/>
              <a:t>…   </a:t>
            </a:r>
            <a:r>
              <a:rPr lang="ru-RU" sz="4300" dirty="0" smtClean="0"/>
              <a:t> </a:t>
            </a:r>
            <a:r>
              <a:rPr lang="ru-RU" sz="4300" dirty="0"/>
              <a:t>т</a:t>
            </a:r>
          </a:p>
          <a:p>
            <a:pPr>
              <a:buFont typeface="Wingdings" pitchFamily="2" charset="2"/>
              <a:buNone/>
            </a:pPr>
            <a:endParaRPr lang="ru-RU" sz="4300" dirty="0"/>
          </a:p>
          <a:p>
            <a:pPr>
              <a:buFont typeface="Wingdings" pitchFamily="2" charset="2"/>
              <a:buNone/>
            </a:pPr>
            <a:r>
              <a:rPr lang="ru-RU" sz="3400" dirty="0"/>
              <a:t>7,2   </a:t>
            </a:r>
            <a:r>
              <a:rPr lang="ru-RU" sz="3400" dirty="0" smtClean="0"/>
              <a:t>…    </a:t>
            </a:r>
            <a:r>
              <a:rPr lang="ru-RU" sz="3400" dirty="0"/>
              <a:t>= 7т2 </a:t>
            </a:r>
            <a:r>
              <a:rPr lang="ru-RU" sz="3400" dirty="0" err="1"/>
              <a:t>ц</a:t>
            </a:r>
            <a:r>
              <a:rPr lang="ru-RU" sz="3400" dirty="0"/>
              <a:t>        11м7дм=   </a:t>
            </a:r>
            <a:r>
              <a:rPr lang="ru-RU" sz="3400" dirty="0" smtClean="0"/>
              <a:t>…     </a:t>
            </a:r>
            <a:r>
              <a:rPr lang="ru-RU" sz="4300" dirty="0" smtClean="0"/>
              <a:t>м </a:t>
            </a:r>
            <a:endParaRPr lang="ru-RU" sz="4300" dirty="0"/>
          </a:p>
        </p:txBody>
      </p:sp>
      <p:pic>
        <p:nvPicPr>
          <p:cNvPr id="8207" name="Picture 15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3684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488851"/>
      </p:ext>
    </p:extLst>
  </p:cSld>
  <p:clrMapOvr>
    <a:masterClrMapping/>
  </p:clrMapOvr>
  <p:transition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500174"/>
            <a:ext cx="6870700" cy="107157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990033"/>
                </a:solidFill>
              </a:rPr>
              <a:t>Решим задачу</a:t>
            </a:r>
            <a:r>
              <a:rPr lang="ru-RU" sz="3200" dirty="0" smtClean="0">
                <a:solidFill>
                  <a:srgbClr val="990033"/>
                </a:solidFill>
              </a:rPr>
              <a:t>.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2714620"/>
            <a:ext cx="4714908" cy="337820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Белоснежка решила сшить себе новое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платье и попросила своих верных гномов 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посчитать </a:t>
            </a: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сколько всего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ткани ей нужно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купить,если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на юбку нужно </a:t>
            </a:r>
            <a:r>
              <a:rPr lang="ru-RU" sz="2000" dirty="0" smtClean="0">
                <a:solidFill>
                  <a:srgbClr val="660066"/>
                </a:solidFill>
                <a:latin typeface="Arial" charset="0"/>
              </a:rPr>
              <a:t>3,25м</a:t>
            </a:r>
            <a:r>
              <a:rPr lang="ru-RU" sz="2000" dirty="0">
                <a:solidFill>
                  <a:srgbClr val="660066"/>
                </a:solidFill>
                <a:latin typeface="Georgia" pitchFamily="18" charset="0"/>
              </a:rPr>
              <a:t>, а на блузу – 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1,2м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>
              <a:solidFill>
                <a:srgbClr val="6600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>
                <a:solidFill>
                  <a:srgbClr val="C00000"/>
                </a:solidFill>
                <a:latin typeface="Georgia" pitchFamily="18" charset="0"/>
              </a:rPr>
              <a:t>«Это легко!» - закричали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Гномы</a:t>
            </a:r>
            <a:r>
              <a:rPr lang="ru-RU" sz="1800" b="1" dirty="0">
                <a:solidFill>
                  <a:srgbClr val="C00000"/>
                </a:solidFill>
                <a:latin typeface="Georgia" pitchFamily="18" charset="0"/>
              </a:rPr>
              <a:t>. Нужно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3,25м + 1,2м.  Но как это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сделать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2"/>
                </a:solidFill>
                <a:latin typeface="Georgia" pitchFamily="18" charset="0"/>
              </a:rPr>
              <a:t>         </a:t>
            </a:r>
            <a:r>
              <a:rPr lang="ru-RU" sz="2400" dirty="0">
                <a:solidFill>
                  <a:schemeClr val="tx2"/>
                </a:solidFill>
                <a:latin typeface="Georgia" pitchFamily="18" charset="0"/>
              </a:rPr>
              <a:t>Помогите гномикам!</a:t>
            </a:r>
          </a:p>
        </p:txBody>
      </p:sp>
      <p:pic>
        <p:nvPicPr>
          <p:cNvPr id="51210" name="Picture 10" descr="MC90041561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42895"/>
            <a:ext cx="3352827" cy="42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993395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43108" y="3071810"/>
          <a:ext cx="6029325" cy="4014788"/>
        </p:xfrm>
        <a:graphic>
          <a:graphicData uri="http://schemas.openxmlformats.org/presentationml/2006/ole">
            <p:oleObj spid="_x0000_s39937" name="Документ" r:id="rId3" imgW="6099003" imgH="4070496" progId="Word.Document.12">
              <p:embed/>
            </p:oleObj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57364"/>
            <a:ext cx="6870700" cy="973138"/>
          </a:xfrm>
        </p:spPr>
        <p:txBody>
          <a:bodyPr/>
          <a:lstStyle/>
          <a:p>
            <a:r>
              <a:rPr lang="ru-RU" sz="3200" dirty="0">
                <a:solidFill>
                  <a:srgbClr val="800080"/>
                </a:solidFill>
                <a:latin typeface="Arial" charset="0"/>
              </a:rPr>
              <a:t>Совершенно верно!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571744"/>
            <a:ext cx="7696200" cy="4967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latin typeface="Times New Roman" pitchFamily="18" charset="0"/>
              </a:rPr>
              <a:t>                      </a:t>
            </a:r>
            <a:endParaRPr lang="ru-RU" b="1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</a:rPr>
              <a:t>3,25 + 1,2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</a:rPr>
              <a:t>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Тот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же результат получим, если запишем </a:t>
            </a:r>
            <a:endParaRPr lang="ru-RU" sz="2400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числа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в столбик, как при сложении </a:t>
            </a:r>
            <a:endParaRPr lang="ru-RU" sz="2400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натуральных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чисел: разряд под разрядом, </a:t>
            </a:r>
            <a:endParaRPr lang="ru-RU" sz="2400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уравняв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количество цифр после запятой.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  В записи окажется запятая под запятой.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52228" name="Picture 4" descr="i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977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356350" y="3863975"/>
          <a:ext cx="6032500" cy="4025900"/>
        </p:xfrm>
        <a:graphic>
          <a:graphicData uri="http://schemas.openxmlformats.org/presentationml/2006/ole">
            <p:oleObj spid="_x0000_s39938" name="Документ" r:id="rId5" imgW="6099003" imgH="407049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66475751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7944">
            <a:off x="201590" y="1747015"/>
            <a:ext cx="8229600" cy="1143000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сложения и вычитания десятичных дробей.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63290">
            <a:off x="396007" y="2801735"/>
            <a:ext cx="8229600" cy="4092063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Уравнять в этих дробях количество знаков после запятой.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Записать их друг под другом так, чтобы запятая была записана под запятой.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Выполнить сложение или вычитание, не обращая внимания на запятую.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Подставить в ответе запятую под запятой.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3646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643050"/>
            <a:ext cx="4500594" cy="457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Сложение</a:t>
            </a:r>
            <a:r>
              <a:rPr lang="ru-RU" sz="4000" dirty="0" smtClean="0"/>
              <a:t>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766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4610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43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419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Оформление по умолчанию</vt:lpstr>
      <vt:lpstr>Формула</vt:lpstr>
      <vt:lpstr>Документ Microsoft Office Word</vt:lpstr>
      <vt:lpstr>    </vt:lpstr>
      <vt:lpstr>Цель урока:  </vt:lpstr>
      <vt:lpstr>Слайд 3</vt:lpstr>
      <vt:lpstr>Слайд 4</vt:lpstr>
      <vt:lpstr>        Заполни пропуски.</vt:lpstr>
      <vt:lpstr>Решим задачу.</vt:lpstr>
      <vt:lpstr>Совершенно верно!</vt:lpstr>
      <vt:lpstr>Алгоритм сложения и вычитания десятичных дробей.</vt:lpstr>
      <vt:lpstr>Сложение </vt:lpstr>
      <vt:lpstr>Выполнить сложение десятичных дробей: 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Закрепление.</vt:lpstr>
      <vt:lpstr>Задание на дом: п.32, №1228 (а, б),                           №1229 (а, б, в), 1231.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«Лицей №149»  Команда «Друзья» 2-й этап «Математика в литературных произведениях»</dc:title>
  <dc:creator>Admin</dc:creator>
  <cp:lastModifiedBy>Людмила</cp:lastModifiedBy>
  <cp:revision>45</cp:revision>
  <dcterms:created xsi:type="dcterms:W3CDTF">2011-02-24T17:17:07Z</dcterms:created>
  <dcterms:modified xsi:type="dcterms:W3CDTF">2012-11-26T11:55:28Z</dcterms:modified>
</cp:coreProperties>
</file>