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7"/>
  </p:notesMasterIdLst>
  <p:sldIdLst>
    <p:sldId id="256" r:id="rId2"/>
    <p:sldId id="279" r:id="rId3"/>
    <p:sldId id="280" r:id="rId4"/>
    <p:sldId id="282" r:id="rId5"/>
    <p:sldId id="262" r:id="rId6"/>
    <p:sldId id="283" r:id="rId7"/>
    <p:sldId id="284" r:id="rId8"/>
    <p:sldId id="285" r:id="rId9"/>
    <p:sldId id="286" r:id="rId10"/>
    <p:sldId id="287" r:id="rId11"/>
    <p:sldId id="264" r:id="rId12"/>
    <p:sldId id="268" r:id="rId13"/>
    <p:sldId id="269" r:id="rId14"/>
    <p:sldId id="277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15"/>
    <a:srgbClr val="B8742A"/>
    <a:srgbClr val="336600"/>
    <a:srgbClr val="993300"/>
    <a:srgbClr val="CBCF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58" autoAdjust="0"/>
  </p:normalViewPr>
  <p:slideViewPr>
    <p:cSldViewPr>
      <p:cViewPr>
        <p:scale>
          <a:sx n="75" d="100"/>
          <a:sy n="75" d="100"/>
        </p:scale>
        <p:origin x="-12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95E7-A469-48F8-87FB-C74CD33422E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2CED5-5BF9-4002-919B-4E193A855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CED5-5BF9-4002-919B-4E193A8551C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6AEFA2-925E-447E-A02A-253345E2F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0C95A-1925-4C6C-B094-37209E782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DC6EF-A3C5-48E1-B7C3-BECA99D16A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7C13F-0CFA-40FA-B404-A78CC3E67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900A43F4-C273-45AB-A98A-C466CC7FF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F222928-BF83-4AB7-9731-5C6578E0C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44F7E0-5EE7-4F0C-8CEC-AFDE3A27DF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595BD-7209-4F99-BEF2-2F66089103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F676124-2180-4B5B-B41F-CB583B3401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286E2D7-1944-40C3-9BBE-31D44BABD9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24771D5-3F7A-45B2-A21A-6E7D5C6E4D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8097B6-6A7D-48D4-A9B2-994C1B983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0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" Target="slide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2_tekstura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24744"/>
            <a:ext cx="748660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Комплексные числа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5224"/>
            <a:ext cx="2880320" cy="936104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Комплексные числа и операции над ними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229_88517-2560x16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95536" y="764704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75656" y="76470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07704" y="7647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-1044624" y="47251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242_62970-2560x16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28384" y="0"/>
            <a:ext cx="11156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Свойство 4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prstClr val="white"/>
                </a:solidFill>
                <a:cs typeface="Times New Roman" pitchFamily="18" charset="0"/>
              </a:rPr>
              <a:t>т.е число, сопряженное произведению двух комплексных чисел , равно произведению сопряженных данным числам</a:t>
            </a:r>
            <a:r>
              <a:rPr lang="ru-RU" sz="1800" i="1" dirty="0" smtClean="0">
                <a:solidFill>
                  <a:prstClr val="white"/>
                </a:solidFill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800" b="1" i="1" dirty="0" smtClean="0">
                <a:solidFill>
                  <a:prstClr val="white"/>
                </a:solidFill>
                <a:cs typeface="Times New Roman" pitchFamily="18" charset="0"/>
              </a:rPr>
              <a:t>С другой стороны,</a:t>
            </a:r>
            <a:r>
              <a:rPr lang="ru-RU" sz="18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1=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a-bi, c-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cs typeface="Times New Roman" pitchFamily="18" charset="0"/>
              </a:rPr>
              <a:t>значит,</a:t>
            </a:r>
            <a:r>
              <a:rPr lang="en-US" sz="1800" b="1" i="1" dirty="0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= (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 –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bc+ad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i="1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Свойство 5</a:t>
            </a:r>
            <a:endParaRPr lang="en-US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18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Свойство 6</a:t>
            </a:r>
            <a:r>
              <a:rPr lang="ru-RU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>
            <a:hlinkClick r:id="rId5" action="ppaction://hlinksldjump"/>
          </p:cNvPr>
          <p:cNvSpPr/>
          <p:nvPr/>
        </p:nvSpPr>
        <p:spPr>
          <a:xfrm>
            <a:off x="7452320" y="6309320"/>
            <a:ext cx="576064" cy="288032"/>
          </a:xfrm>
          <a:prstGeom prst="leftArrow">
            <a:avLst/>
          </a:prstGeom>
          <a:solidFill>
            <a:srgbClr val="33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707904" y="3861048"/>
          <a:ext cx="3322959" cy="720080"/>
        </p:xfrm>
        <a:graphic>
          <a:graphicData uri="http://schemas.openxmlformats.org/presentationml/2006/ole">
            <p:oleObj spid="_x0000_s6149" name="Формула" r:id="rId6" imgW="1054080" imgH="228600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635896" y="2996952"/>
          <a:ext cx="3672408" cy="720080"/>
        </p:xfrm>
        <a:graphic>
          <a:graphicData uri="http://schemas.openxmlformats.org/presentationml/2006/ole">
            <p:oleObj spid="_x0000_s6154" name="Формула" r:id="rId7" imgW="1320480" imgH="25380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2_88317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Геометрическая интерпретация комплексного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числа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172400" y="6381328"/>
            <a:ext cx="648072" cy="2880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oldpaper2362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308830" y="-68470"/>
            <a:ext cx="4727497" cy="783400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cxnSp>
        <p:nvCxnSpPr>
          <p:cNvPr id="12" name="Прямая со стрелкой 11"/>
          <p:cNvCxnSpPr/>
          <p:nvPr/>
        </p:nvCxnSpPr>
        <p:spPr>
          <a:xfrm rot="5400000" flipH="1" flipV="1">
            <a:off x="1008398" y="3680234"/>
            <a:ext cx="26642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79712" y="465313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04" y="213285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Y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725144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65313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X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339752" y="3429000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663788" y="4041068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7704" y="32849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Bi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1840" y="479715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3808" y="2996952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Z=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A+Bl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3672694" y="3608226"/>
            <a:ext cx="26642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716016" y="4651548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04048" y="3429000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328084" y="4041068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572000" y="213285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Y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328498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Bi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4725144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472514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0152" y="328498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M(A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4860032" y="3645024"/>
            <a:ext cx="115212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868144" y="3429000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516216" y="47251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X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5" grpId="0" build="allAtOnce"/>
      <p:bldP spid="16" grpId="0" build="allAtOnce"/>
      <p:bldP spid="17" grpId="0" build="allAtOnce"/>
      <p:bldP spid="24" grpId="0" build="allAtOnce"/>
      <p:bldP spid="25" grpId="0" build="allAtOnce"/>
      <p:bldP spid="26" grpId="0" build="allAtOnce"/>
      <p:bldP spid="32" grpId="0" build="allAtOnce"/>
      <p:bldP spid="33" grpId="0" build="allAtOnce"/>
      <p:bldP spid="34" grpId="0" build="allAtOnce"/>
      <p:bldP spid="36" grpId="0" build="allAtOnce"/>
      <p:bldP spid="37" grpId="0" build="allAtOnce"/>
      <p:bldP spid="40" grpId="0" animBg="1"/>
      <p:bldP spid="4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112532010061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0"/>
            <a:ext cx="9468544" cy="9087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Сложение и </a:t>
            </a:r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умножение комплексных</a:t>
            </a:r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чисел</a:t>
            </a:r>
            <a:r>
              <a:rPr lang="en-U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5389"/>
            <a:ext cx="3525838" cy="879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Алгебраическая форма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618163" y="1268760"/>
            <a:ext cx="3525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Геометрическая форма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04048" y="2708920"/>
            <a:ext cx="43204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Произведение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ln w="5080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l-GR" sz="2400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ln w="5080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l-GR" sz="2400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 ·Z</a:t>
            </a:r>
            <a:r>
              <a:rPr lang="en-US" sz="14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9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0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n w="50800"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 err="1">
                <a:ln w="50800"/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dirty="0">
                <a:ln w="50800"/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l-GR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8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n w="50800"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8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n w="50800"/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n-US" b="1" dirty="0" err="1">
                <a:ln w="50800"/>
                <a:latin typeface="Times New Roman" pitchFamily="18" charset="0"/>
                <a:cs typeface="Times New Roman" pitchFamily="18" charset="0"/>
              </a:rPr>
              <a:t>isin</a:t>
            </a:r>
            <a:r>
              <a:rPr lang="en-US" b="1" dirty="0">
                <a:ln w="50800"/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l-GR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800" b="1" dirty="0">
                <a:ln w="50800"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n w="50800"/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b="1" dirty="0">
                <a:ln w="50800"/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800" b="1" dirty="0">
                <a:ln w="50800"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)]</a:t>
            </a:r>
            <a:endParaRPr lang="en-US" sz="8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-109388" y="4180344"/>
            <a:ext cx="30972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Произведение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A+iB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 · (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C+iD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)=</a:t>
            </a: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AC-BD)+(AD+BC)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2564904"/>
            <a:ext cx="29527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Сумма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A+iB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sz="2400" b="1" dirty="0" err="1">
                <a:ln w="50800"/>
                <a:latin typeface="Times New Roman" pitchFamily="18" charset="0"/>
                <a:cs typeface="Times New Roman" pitchFamily="18" charset="0"/>
              </a:rPr>
              <a:t>C+iD</a:t>
            </a: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)=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n w="50800"/>
                <a:latin typeface="Times New Roman" pitchFamily="18" charset="0"/>
                <a:cs typeface="Times New Roman" pitchFamily="18" charset="0"/>
              </a:rPr>
              <a:t>(A+C)+(B+D)I</a:t>
            </a:r>
          </a:p>
          <a:p>
            <a:pPr algn="ctr">
              <a:spcBef>
                <a:spcPct val="50000"/>
              </a:spcBef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028384" y="6381328"/>
            <a:ext cx="576064" cy="288032"/>
          </a:xfrm>
          <a:prstGeom prst="left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0723" grpId="0" build="allAtOnce"/>
      <p:bldP spid="30724" grpId="0" build="allAtOnce"/>
      <p:bldP spid="30726" grpId="0" build="allAtOnce"/>
      <p:bldP spid="30727" grpId="0" build="allAtOnce"/>
      <p:bldP spid="3072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4_88975-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-252536" y="188640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Формула Муавра</a:t>
            </a:r>
          </a:p>
        </p:txBody>
      </p:sp>
      <p:pic>
        <p:nvPicPr>
          <p:cNvPr id="10" name="Рисунок 9" descr="1272_tekstura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268760"/>
            <a:ext cx="5796136" cy="283147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30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67544" y="2060848"/>
          <a:ext cx="5543550" cy="1357313"/>
        </p:xfrm>
        <a:graphic>
          <a:graphicData uri="http://schemas.openxmlformats.org/presentationml/2006/ole">
            <p:oleObj spid="_x0000_s3074" name="Формула" r:id="rId5" imgW="1752480" imgH="482400" progId="Equation.3">
              <p:embed/>
            </p:oleObj>
          </a:graphicData>
        </a:graphic>
      </p:graphicFrame>
      <p:pic>
        <p:nvPicPr>
          <p:cNvPr id="15" name="Рисунок 14" descr="1272_tekstura-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83768" y="3468228"/>
            <a:ext cx="6660232" cy="338977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Стрелка влево 6">
            <a:hlinkClick r:id="rId7" action="ppaction://hlinksldjump"/>
          </p:cNvPr>
          <p:cNvSpPr/>
          <p:nvPr/>
        </p:nvSpPr>
        <p:spPr>
          <a:xfrm>
            <a:off x="7164288" y="6309320"/>
            <a:ext cx="648072" cy="360040"/>
          </a:xfrm>
          <a:prstGeom prst="leftArrow">
            <a:avLst/>
          </a:prstGeom>
          <a:solidFill>
            <a:srgbClr val="B8742A"/>
          </a:solidFill>
          <a:ln>
            <a:solidFill>
              <a:srgbClr val="4F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7956376" y="6309320"/>
            <a:ext cx="648072" cy="360040"/>
          </a:xfrm>
          <a:prstGeom prst="rightArrow">
            <a:avLst/>
          </a:prstGeom>
          <a:solidFill>
            <a:srgbClr val="B8742A"/>
          </a:solidFill>
          <a:ln>
            <a:solidFill>
              <a:srgbClr val="4F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915816" y="4797152"/>
            <a:ext cx="4895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solidFill>
                  <a:schemeClr val="bg1"/>
                </a:solidFill>
                <a:latin typeface="+mn-lt"/>
              </a:rPr>
              <a:t>Для любого 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Z= r (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cos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2400" i="1" dirty="0">
                <a:solidFill>
                  <a:schemeClr val="bg1"/>
                </a:solidFill>
                <a:latin typeface="+mn-lt"/>
              </a:rPr>
              <a:t>φ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sin </a:t>
            </a:r>
            <a:r>
              <a:rPr lang="el-GR" sz="2400" i="1" dirty="0">
                <a:solidFill>
                  <a:schemeClr val="bg1"/>
                </a:solidFill>
                <a:latin typeface="+mn-lt"/>
              </a:rPr>
              <a:t>φ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)≠0 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и любого натурального числа 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72_tekstura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83568" y="3789040"/>
            <a:ext cx="7703691" cy="1200329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  <a:ln>
            <a:noFill/>
            <a:headEnd/>
            <a:tailEnd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Теорема Гаусса: каждое алгебраическое уравнение имеет в множестве комплексных чисел по крайне мере один корень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83568" y="5373216"/>
            <a:ext cx="7631683" cy="830997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  <a:ln>
            <a:noFill/>
            <a:headEnd/>
            <a:tailEnd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Каждое алгебраическое уравнение  степени </a:t>
            </a: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ru-RU" sz="2400" dirty="0">
                <a:solidFill>
                  <a:schemeClr val="bg1"/>
                </a:solidFill>
              </a:rPr>
              <a:t> имеет  в множестве комплексных чисел ровно </a:t>
            </a:r>
            <a:r>
              <a:rPr lang="en-US" sz="2400" dirty="0">
                <a:solidFill>
                  <a:schemeClr val="bg1"/>
                </a:solidFill>
              </a:rPr>
              <a:t>n-</a:t>
            </a:r>
            <a:r>
              <a:rPr lang="ru-RU" sz="2400" dirty="0">
                <a:solidFill>
                  <a:schemeClr val="bg1"/>
                </a:solidFill>
              </a:rPr>
              <a:t>корней.</a:t>
            </a: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8244408" y="6309320"/>
            <a:ext cx="648072" cy="404664"/>
          </a:xfrm>
          <a:prstGeom prst="leftArrow">
            <a:avLst/>
          </a:prstGeom>
          <a:solidFill>
            <a:srgbClr val="B8742A"/>
          </a:solidFill>
          <a:ln>
            <a:solidFill>
              <a:srgbClr val="4F3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Вторая формула Муавра определяет все корни двучленного уравнения степени 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747663" y="1988840"/>
          <a:ext cx="8396337" cy="1282105"/>
        </p:xfrm>
        <a:graphic>
          <a:graphicData uri="http://schemas.openxmlformats.org/presentationml/2006/ole">
            <p:oleObj spid="_x0000_s5122" name="Формула" r:id="rId6" imgW="3162240" imgH="48240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allAtOnce" animBg="1"/>
      <p:bldP spid="5124" grpId="0" build="allAtOnce" animBg="1"/>
      <p:bldP spid="48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PA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971600"/>
            <a:ext cx="9144000" cy="882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194720"/>
            <a:ext cx="6408712" cy="3663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Презентацию выполнила:</a:t>
            </a:r>
          </a:p>
          <a:p>
            <a:pPr algn="ctr">
              <a:buNone/>
            </a:pPr>
            <a:r>
              <a:rPr lang="ru-RU" dirty="0" smtClean="0"/>
              <a:t> ученица 10 «а» класс</a:t>
            </a:r>
          </a:p>
          <a:p>
            <a:pPr algn="ctr">
              <a:buNone/>
            </a:pPr>
            <a:r>
              <a:rPr lang="ru-RU" dirty="0" smtClean="0"/>
              <a:t> МОАУ «Гимназии №7»</a:t>
            </a:r>
          </a:p>
          <a:p>
            <a:pPr algn="ctr">
              <a:buNone/>
            </a:pPr>
            <a:r>
              <a:rPr lang="ru-RU" dirty="0" smtClean="0"/>
              <a:t>г.Оренбурга </a:t>
            </a:r>
          </a:p>
          <a:p>
            <a:pPr algn="ctr">
              <a:buNone/>
            </a:pPr>
            <a:r>
              <a:rPr lang="ru-RU" dirty="0" err="1" smtClean="0"/>
              <a:t>Елимова</a:t>
            </a:r>
            <a:r>
              <a:rPr lang="ru-RU" dirty="0" smtClean="0"/>
              <a:t> Мария.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239012010031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Содержание: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439248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3" action="ppaction://hlinksldjump"/>
              </a:rPr>
              <a:t>«Плюсы» и «минусы» основных  числовых систем.</a:t>
            </a:r>
            <a:endParaRPr lang="en-US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4" action="ppaction://hlinksldjump"/>
              </a:rPr>
              <a:t>Условия. </a:t>
            </a:r>
            <a:endParaRPr lang="ru-RU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5" action="ppaction://hlinksldjump"/>
              </a:rPr>
              <a:t>Вид комплексного числа.</a:t>
            </a:r>
            <a:endParaRPr lang="ru-RU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6" action="ppaction://hlinksldjump"/>
              </a:rPr>
              <a:t>Определения</a:t>
            </a: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n-US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7" action="ppaction://hlinksldjump"/>
              </a:rPr>
              <a:t>Формулы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7" action="ppaction://hlinksldjump"/>
              </a:rPr>
              <a:t>.</a:t>
            </a:r>
            <a:endParaRPr lang="en-US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8" action="ppaction://hlinksldjump"/>
              </a:rPr>
              <a:t>Свойства.</a:t>
            </a:r>
            <a:endParaRPr lang="en-US" sz="2400" i="1" dirty="0" smtClean="0">
              <a:solidFill>
                <a:schemeClr val="accent1">
                  <a:lumMod val="40000"/>
                  <a:lumOff val="60000"/>
                </a:schemeClr>
              </a:solidFill>
              <a:hlinkClick r:id="rId8" action="ppaction://hlinksldjump"/>
            </a:endParaRP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9" action="ppaction://hlinksldjump"/>
              </a:rPr>
              <a:t>Геометрическая интерпретация комплексного числа.  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10" action="ppaction://hlinksldjump"/>
              </a:rPr>
              <a:t>Сложение и умножение комплексных чисел. </a:t>
            </a:r>
          </a:p>
          <a:p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11" action="ppaction://hlinksldjump"/>
              </a:rPr>
              <a:t>Формула Муавра.  </a:t>
            </a:r>
            <a:endParaRPr lang="en-US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9_tekstura-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-22779"/>
          <a:ext cx="9144000" cy="70136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/>
                <a:gridCol w="3048000"/>
                <a:gridCol w="3048000"/>
              </a:tblGrid>
              <a:tr h="9229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Числовая</a:t>
                      </a:r>
                      <a:r>
                        <a:rPr lang="ru-RU" sz="1600" baseline="0" dirty="0" smtClean="0"/>
                        <a:t> система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Допустимые алгебраические операции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Частично допустимые алгебраические операции.</a:t>
                      </a:r>
                      <a:endParaRPr lang="ru-RU" sz="1600" dirty="0"/>
                    </a:p>
                  </a:txBody>
                  <a:tcPr/>
                </a:tc>
              </a:tr>
              <a:tr h="12558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Натуральные числа , </a:t>
                      </a:r>
                      <a:r>
                        <a:rPr lang="en-US" sz="1400" b="1" u="sng" dirty="0" smtClean="0">
                          <a:effectLst/>
                        </a:rPr>
                        <a:t>N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Сложение, умножение 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Вычитание, деление, извлечение корней. </a:t>
                      </a:r>
                    </a:p>
                    <a:p>
                      <a:r>
                        <a:rPr lang="ru-RU" sz="1400" b="1" dirty="0" smtClean="0"/>
                        <a:t>Но с другой стороне, уравнение не имеет корней</a:t>
                      </a:r>
                      <a:r>
                        <a:rPr lang="ru-RU" sz="1400" b="1" baseline="0" dirty="0" smtClean="0"/>
                        <a:t> в </a:t>
                      </a:r>
                      <a:r>
                        <a:rPr lang="en-US" sz="1400" b="1" u="sng" baseline="0" dirty="0" smtClean="0"/>
                        <a:t>N</a:t>
                      </a:r>
                      <a:endParaRPr lang="ru-RU" sz="1400" b="1" i="1" dirty="0"/>
                    </a:p>
                  </a:txBody>
                  <a:tcPr/>
                </a:tc>
              </a:tr>
              <a:tr h="10244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Целые числа,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u="sng" baseline="0" dirty="0" smtClean="0">
                          <a:effectLst/>
                        </a:rPr>
                        <a:t>Z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Сложение,  вычитание, умножение.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Деление, извлечение корней. Но с другой стороне, уравнение не имеет корней</a:t>
                      </a:r>
                      <a:r>
                        <a:rPr lang="ru-RU" sz="1400" b="1" baseline="0" dirty="0" smtClean="0"/>
                        <a:t> в </a:t>
                      </a:r>
                      <a:r>
                        <a:rPr lang="en-US" sz="1400" b="1" u="sng" baseline="0" dirty="0" smtClean="0"/>
                        <a:t>Z</a:t>
                      </a:r>
                      <a:endParaRPr lang="ru-RU" sz="1400" b="1" dirty="0" smtClean="0"/>
                    </a:p>
                    <a:p>
                      <a:endParaRPr lang="ru-RU" sz="1400" b="1" i="0" dirty="0"/>
                    </a:p>
                  </a:txBody>
                  <a:tcPr/>
                </a:tc>
              </a:tr>
              <a:tr h="1487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Рациональные числа, </a:t>
                      </a:r>
                      <a:r>
                        <a:rPr lang="en-US" sz="1400" b="1" u="sng" dirty="0" smtClean="0">
                          <a:effectLst/>
                        </a:rPr>
                        <a:t>Q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Сложение, вычитание,  умножение,  деление. 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Извлечение корней из неотрицательных чисел.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Но с другой стороне, уравнение не имеет корней</a:t>
                      </a:r>
                      <a:r>
                        <a:rPr lang="ru-RU" sz="1400" b="1" baseline="0" dirty="0" smtClean="0"/>
                        <a:t> в </a:t>
                      </a:r>
                      <a:r>
                        <a:rPr lang="en-US" sz="1400" b="1" u="sng" baseline="0" dirty="0" smtClean="0"/>
                        <a:t>Q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12558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Действительные</a:t>
                      </a:r>
                      <a:r>
                        <a:rPr lang="ru-RU" sz="1400" b="1" baseline="0" dirty="0" smtClean="0">
                          <a:effectLst/>
                        </a:rPr>
                        <a:t> числа , </a:t>
                      </a:r>
                      <a:r>
                        <a:rPr lang="en-US" sz="1400" b="1" u="sng" baseline="0" dirty="0" smtClean="0">
                          <a:effectLst/>
                        </a:rPr>
                        <a:t> R  </a:t>
                      </a:r>
                      <a:r>
                        <a:rPr lang="ru-RU" sz="1400" b="1" baseline="0" dirty="0" smtClean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Сложение,</a:t>
                      </a:r>
                      <a:r>
                        <a:rPr lang="ru-RU" sz="1400" b="1" baseline="0" dirty="0" smtClean="0">
                          <a:effectLst/>
                        </a:rPr>
                        <a:t> вычитание, умножение, деление, извлечение корней из неотрицательных чисел.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Извлечение корней</a:t>
                      </a:r>
                      <a:r>
                        <a:rPr lang="ru-RU" sz="1400" b="1" baseline="0" dirty="0" smtClean="0"/>
                        <a:t> из произвольных чисел.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Но с другой стороне, уравнение не имеет корней</a:t>
                      </a:r>
                      <a:r>
                        <a:rPr lang="ru-RU" sz="1400" b="1" baseline="0" dirty="0" smtClean="0"/>
                        <a:t> в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u="sng" baseline="0" dirty="0" smtClean="0"/>
                        <a:t>R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 smtClean="0"/>
                    </a:p>
                    <a:p>
                      <a:endParaRPr lang="ru-RU" sz="1400" b="1" i="1" dirty="0"/>
                    </a:p>
                  </a:txBody>
                  <a:tcPr/>
                </a:tc>
              </a:tr>
              <a:tr h="8178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</a:rPr>
                        <a:t>Комплексные</a:t>
                      </a:r>
                      <a:r>
                        <a:rPr lang="ru-RU" sz="1400" b="1" baseline="0" dirty="0" smtClean="0">
                          <a:effectLst/>
                        </a:rPr>
                        <a:t> числа, </a:t>
                      </a:r>
                      <a:r>
                        <a:rPr lang="en-US" sz="1400" b="1" u="sng" baseline="0" dirty="0" smtClean="0">
                          <a:effectLst/>
                        </a:rPr>
                        <a:t>C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Все операции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812360" y="6381328"/>
            <a:ext cx="576064" cy="332656"/>
          </a:xfrm>
          <a:prstGeom prst="lef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2372010062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0872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i="1" dirty="0" smtClean="0">
                <a:ln w="50800"/>
                <a:solidFill>
                  <a:schemeClr val="tx1"/>
                </a:solidFill>
                <a:effectLst/>
                <a:latin typeface="+mn-lt"/>
                <a:ea typeface="Adobe Ming Std L" pitchFamily="18" charset="-128"/>
              </a:rPr>
              <a:t>УСЛОВИЯ, которые должны удовлетворять комплексные числа …</a:t>
            </a:r>
            <a:endParaRPr lang="ru-RU" sz="3200" b="1" i="1" dirty="0">
              <a:ln w="50800"/>
              <a:solidFill>
                <a:schemeClr val="tx1"/>
              </a:solidFill>
              <a:effectLst/>
              <a:latin typeface="+mn-lt"/>
              <a:ea typeface="Adobe Ming Std L" pitchFamily="18" charset="-128"/>
            </a:endParaRPr>
          </a:p>
        </p:txBody>
      </p:sp>
      <p:pic>
        <p:nvPicPr>
          <p:cNvPr id="10" name="Рисунок 9" descr="1272_tekstura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24744"/>
            <a:ext cx="91440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1.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Существует комплексное число, квадрат которого равен -1</a:t>
            </a:r>
          </a:p>
          <a:p>
            <a:pPr>
              <a:buNone/>
            </a:pPr>
            <a:r>
              <a:rPr lang="ru-RU" sz="2400" b="1" i="1" dirty="0" smtClean="0"/>
              <a:t>2.Множество комплексных чисел содержит все действительные числа.</a:t>
            </a:r>
          </a:p>
          <a:p>
            <a:pPr>
              <a:buNone/>
            </a:pPr>
            <a:r>
              <a:rPr lang="ru-RU" sz="2400" b="1" i="1" dirty="0" smtClean="0"/>
              <a:t>3.Операции сложение, вычитания, умножения и деления комплексных чисел удовлетворяют обычным законом арифметических действий</a:t>
            </a:r>
          </a:p>
          <a:p>
            <a:pPr>
              <a:buNone/>
            </a:pPr>
            <a:r>
              <a:rPr lang="ru-RU" sz="2400" b="1" i="1" dirty="0" smtClean="0"/>
              <a:t>    (сочетательному, переместительному, распределительному) </a:t>
            </a:r>
          </a:p>
          <a:p>
            <a:pPr>
              <a:buNone/>
            </a:pPr>
            <a:endParaRPr lang="ru-RU" sz="3200" i="1" dirty="0" smtClean="0"/>
          </a:p>
          <a:p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244408" y="6381328"/>
            <a:ext cx="648072" cy="332656"/>
          </a:xfrm>
          <a:prstGeom prst="leftArrow">
            <a:avLst/>
          </a:prstGeom>
          <a:solidFill>
            <a:srgbClr val="4F3315"/>
          </a:solidFill>
          <a:ln>
            <a:solidFill>
              <a:srgbClr val="B8742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4402010051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25136" cy="9087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 комплексного числа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640960" cy="33123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общем виде правила арифметических         операций с чисто мнимыми числами таковы: </a:t>
            </a:r>
          </a:p>
          <a:p>
            <a:pPr>
              <a:buFontTx/>
              <a:buNone/>
            </a:pP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ai+bi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-bi=(a-b)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None/>
            </a:pP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a(bi)=(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)(bi)=abi²=-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 –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действительные числа) </a:t>
            </a:r>
          </a:p>
          <a:p>
            <a:pPr>
              <a:buFontTx/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100392" y="6381328"/>
            <a:ext cx="648072" cy="288032"/>
          </a:xfrm>
          <a:prstGeom prst="leftArrow">
            <a:avLst/>
          </a:prstGeom>
          <a:solidFill>
            <a:srgbClr val="993300"/>
          </a:solidFill>
          <a:ln>
            <a:solidFill>
              <a:srgbClr val="B87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24744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i²=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-1,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</a:t>
            </a:r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мнимая единица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6627" grpId="0" build="allAtOnce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30_tekstury-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4536504" cy="8367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Определения</a:t>
            </a: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r>
              <a:rPr lang="ru-RU" sz="2400" u="sng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Определение №1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Комплексным числом называют сумму     действительного числа и чисто мнимого числа. 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400" b="1" i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en-US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trike="sngStrik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↔ a </a:t>
            </a:r>
            <a:r>
              <a:rPr lang="en-US" sz="2400" b="1" strike="sngStrik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 </a:t>
            </a:r>
            <a:r>
              <a:rPr lang="en-US" sz="2400" b="1" i="1" strike="sngStrike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R,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мнимая единица. </a:t>
            </a:r>
          </a:p>
          <a:p>
            <a:pPr>
              <a:buNone/>
            </a:pPr>
            <a:endParaRPr lang="ru-RU" sz="2000" i="1" dirty="0" smtClean="0"/>
          </a:p>
          <a:p>
            <a:pPr algn="ctr">
              <a:buNone/>
            </a:pP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 записи 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a+bi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</a:t>
            </a:r>
            <a:r>
              <a:rPr lang="ru-RU" sz="2000" i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действительной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частью        комплексного число 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число 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i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мнимой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частью                       комплексного числа 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</a:t>
            </a:r>
            <a:r>
              <a:rPr lang="ru-RU" sz="2400" u="sng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Определение №2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 комплексных числа называют  равными, если равны их       действительные части  и равны их мнимые части.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c+di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↔ a=c, b=d.   </a:t>
            </a:r>
            <a:endParaRPr lang="ru-RU" sz="32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092280" y="6309320"/>
            <a:ext cx="648072" cy="3600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6309320"/>
            <a:ext cx="648072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30_tekstury-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699792" y="5301208"/>
            <a:ext cx="50405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7992888" cy="5400600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sz="36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Определение №</a:t>
            </a:r>
            <a:r>
              <a:rPr lang="en-US" sz="36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  <a:p>
            <a:pPr>
              <a:buNone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sz="2600" b="1" cap="all" dirty="0" smtClean="0">
                <a:ln w="0"/>
                <a:solidFill>
                  <a:schemeClr val="bg1"/>
                </a:solidFill>
                <a:effectLst/>
              </a:rPr>
              <a:t>    </a:t>
            </a:r>
            <a:r>
              <a:rPr lang="ru-RU" sz="26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Если у комплексного числа</a:t>
            </a:r>
          </a:p>
          <a:p>
            <a:pPr>
              <a:buNone/>
            </a:pPr>
            <a:r>
              <a:rPr lang="ru-RU" sz="26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    сохранить действительную часть </a:t>
            </a:r>
          </a:p>
          <a:p>
            <a:pPr>
              <a:buNone/>
            </a:pPr>
            <a:r>
              <a:rPr lang="ru-RU" sz="26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    и поменять знак у </a:t>
            </a:r>
          </a:p>
          <a:p>
            <a:pPr>
              <a:buNone/>
            </a:pPr>
            <a:r>
              <a:rPr lang="ru-RU" sz="26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    мнимой части, то получится </a:t>
            </a:r>
          </a:p>
          <a:p>
            <a:pPr>
              <a:buNone/>
            </a:pPr>
            <a:r>
              <a:rPr lang="ru-RU" sz="2600" b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    комплексное число, </a:t>
            </a:r>
            <a:r>
              <a:rPr lang="ru-RU" sz="2600" b="1" i="1" cap="al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сопряженное  данному</a:t>
            </a:r>
            <a:r>
              <a:rPr lang="ru-RU" sz="2600" b="1" cap="all" dirty="0" smtClean="0">
                <a:ln w="0"/>
                <a:solidFill>
                  <a:schemeClr val="bg1"/>
                </a:solidFill>
                <a:effectLst/>
              </a:rPr>
              <a:t>.  </a:t>
            </a:r>
          </a:p>
          <a:p>
            <a:pPr>
              <a:buNone/>
            </a:pP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</a:p>
          <a:p>
            <a:pPr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cap="all" dirty="0" smtClean="0">
                <a:ln w="0"/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Z=X+YI        X</a:t>
            </a:r>
            <a:r>
              <a:rPr lang="en-US" sz="3600" b="1" cap="all" dirty="0" smtClean="0">
                <a:ln w="0"/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ln w="0"/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YI</a:t>
            </a:r>
            <a:endParaRPr lang="ru-RU" sz="2800" b="1" cap="all" dirty="0" smtClean="0">
              <a:ln w="0"/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812360" y="6237312"/>
            <a:ext cx="720080" cy="3600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12_87569-2560x1600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2915816" cy="9087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Формулы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 descr="400dd4c6e0d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-171400"/>
            <a:ext cx="6372200" cy="65973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5288" y="404664"/>
            <a:ext cx="6408712" cy="4896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</a:t>
            </a:r>
            <a:r>
              <a:rPr lang="ru-RU" sz="2800" b="1" u="sng" dirty="0" smtClean="0">
                <a:solidFill>
                  <a:schemeClr val="bg1"/>
                </a:solidFill>
              </a:rPr>
              <a:t>Сумма комплексных чисел: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)+(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c+di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a+c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)+(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bi+di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a+c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b+d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2800" b="1" u="sng" dirty="0" smtClean="0">
                <a:solidFill>
                  <a:schemeClr val="bg1"/>
                </a:solidFill>
                <a:cs typeface="Times New Roman" pitchFamily="18" charset="0"/>
              </a:rPr>
              <a:t>Разность комплексных чисел: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=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)-(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c+di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)=(a-c)+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(b-d)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2800" u="sng" dirty="0" smtClean="0">
                <a:solidFill>
                  <a:schemeClr val="bg1"/>
                </a:solidFill>
                <a:cs typeface="Times New Roman" pitchFamily="18" charset="0"/>
              </a:rPr>
              <a:t>Произведение комплексных чисел: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c+di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(ac-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)+(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bc+ad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2800" u="sng" dirty="0" smtClean="0">
                <a:solidFill>
                  <a:schemeClr val="bg1"/>
                </a:solidFill>
                <a:cs typeface="Times New Roman" pitchFamily="18" charset="0"/>
              </a:rPr>
              <a:t>Формула для частного двух комплексных чисел:       </a:t>
            </a:r>
            <a:endParaRPr lang="en-US" sz="2800" u="sng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a+bi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ac+bd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-ad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99401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c+di</a:t>
            </a:r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c²+d²  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c²+d²</a:t>
            </a:r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4869160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55976" y="5085184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36096" y="5085184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88224" y="5085184"/>
            <a:ext cx="936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7956376" y="6309320"/>
            <a:ext cx="648072" cy="360040"/>
          </a:xfrm>
          <a:prstGeom prst="lef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229_88517-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трелка влево 15">
            <a:hlinkClick r:id="rId3" action="ppaction://hlinksldjump"/>
          </p:cNvPr>
          <p:cNvSpPr/>
          <p:nvPr/>
        </p:nvSpPr>
        <p:spPr>
          <a:xfrm>
            <a:off x="7164288" y="6309320"/>
            <a:ext cx="576064" cy="360040"/>
          </a:xfrm>
          <a:prstGeom prst="leftArrow">
            <a:avLst/>
          </a:prstGeom>
          <a:solidFill>
            <a:srgbClr val="33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99792" y="1340768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39552" y="2060848"/>
            <a:ext cx="99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2204864"/>
            <a:ext cx="43204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335699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1600" y="335699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03648" y="335699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4941168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43608" y="494116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03648" y="4941168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47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 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 descr="242_62970-2560x16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84368" y="0"/>
            <a:ext cx="12596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7812360" y="6309320"/>
            <a:ext cx="576064" cy="360040"/>
          </a:xfrm>
          <a:prstGeom prst="rightArrow">
            <a:avLst/>
          </a:prstGeom>
          <a:solidFill>
            <a:srgbClr val="33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Свойство 1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z*z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² 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ru-RU" sz="1800" b="1" i="1" dirty="0" smtClean="0">
                <a:cs typeface="Times New Roman" pitchFamily="18" charset="0"/>
              </a:rPr>
              <a:t>Следует и числитель и знаменатель дроби умножить на число, сопряженное   знаменателю.  </a:t>
            </a: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Свойство 2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Z1+ Z2=Z1+Z2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cs typeface="Times New Roman" pitchFamily="18" charset="0"/>
              </a:rPr>
              <a:t>т.е. число, сопряженное сумме двух комплексных чисел, равно сумме сопряженных данным числам.   </a:t>
            </a:r>
          </a:p>
          <a:p>
            <a:endParaRPr lang="ru-RU" sz="1800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Свойство 3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2=</a:t>
            </a:r>
            <a:r>
              <a:rPr lang="en-US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1800" b="1" i="1" dirty="0" smtClean="0">
                <a:solidFill>
                  <a:prstClr val="white"/>
                </a:solidFill>
                <a:cs typeface="Times New Roman" pitchFamily="18" charset="0"/>
              </a:rPr>
              <a:t>т.е. число, сопряженное разности двух комплексных чисел,     равно разности сопряженных данным числам. </a:t>
            </a:r>
            <a:endParaRPr lang="ru-RU" sz="2800" b="1" i="1" dirty="0" smtClean="0">
              <a:cs typeface="Times New Roman" pitchFamily="18" charset="0"/>
            </a:endParaRP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1431</TotalTime>
  <Words>799</Words>
  <Application>Microsoft Office PowerPoint</Application>
  <PresentationFormat>Экран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Яркая</vt:lpstr>
      <vt:lpstr>Формула</vt:lpstr>
      <vt:lpstr>Комплексные числа</vt:lpstr>
      <vt:lpstr>Содержание:</vt:lpstr>
      <vt:lpstr>Слайд 3</vt:lpstr>
      <vt:lpstr>УСЛОВИЯ, которые должны удовлетворять комплексные числа …</vt:lpstr>
      <vt:lpstr>Вид комплексного числа</vt:lpstr>
      <vt:lpstr>Определения</vt:lpstr>
      <vt:lpstr>Слайд 7</vt:lpstr>
      <vt:lpstr>Формулы</vt:lpstr>
      <vt:lpstr>Свойства </vt:lpstr>
      <vt:lpstr>Слайд 10</vt:lpstr>
      <vt:lpstr>Геометрическая интерпретация комплексного числа.</vt:lpstr>
      <vt:lpstr>Сложение и                           умножение комплексных                       чисел.</vt:lpstr>
      <vt:lpstr>Слайд 13</vt:lpstr>
      <vt:lpstr>Вторая формула Муавра определяет все корни двучленного уравнения степени n</vt:lpstr>
      <vt:lpstr>Спасибо за внимание!</vt:lpstr>
    </vt:vector>
  </TitlesOfParts>
  <Company>CLR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Комплексные числа</dc:title>
  <dc:creator>User</dc:creator>
  <cp:lastModifiedBy>Мария</cp:lastModifiedBy>
  <cp:revision>104</cp:revision>
  <dcterms:created xsi:type="dcterms:W3CDTF">2006-12-18T13:16:18Z</dcterms:created>
  <dcterms:modified xsi:type="dcterms:W3CDTF">2012-02-26T17:28:44Z</dcterms:modified>
</cp:coreProperties>
</file>