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5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A44737-20E6-44AC-B511-13416196E0FF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E604C1-10EC-4FF0-A2B9-4DF4BD747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44737-20E6-44AC-B511-13416196E0FF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E604C1-10EC-4FF0-A2B9-4DF4BD747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44737-20E6-44AC-B511-13416196E0FF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E604C1-10EC-4FF0-A2B9-4DF4BD747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44737-20E6-44AC-B511-13416196E0FF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E604C1-10EC-4FF0-A2B9-4DF4BD747E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44737-20E6-44AC-B511-13416196E0FF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E604C1-10EC-4FF0-A2B9-4DF4BD747E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44737-20E6-44AC-B511-13416196E0FF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E604C1-10EC-4FF0-A2B9-4DF4BD747E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44737-20E6-44AC-B511-13416196E0FF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E604C1-10EC-4FF0-A2B9-4DF4BD747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44737-20E6-44AC-B511-13416196E0FF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E604C1-10EC-4FF0-A2B9-4DF4BD747E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44737-20E6-44AC-B511-13416196E0FF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E604C1-10EC-4FF0-A2B9-4DF4BD747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A44737-20E6-44AC-B511-13416196E0FF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E604C1-10EC-4FF0-A2B9-4DF4BD747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A44737-20E6-44AC-B511-13416196E0FF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E604C1-10EC-4FF0-A2B9-4DF4BD747E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A44737-20E6-44AC-B511-13416196E0FF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E604C1-10EC-4FF0-A2B9-4DF4BD747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ommons.wikimedia.org/wiki/File:Gorskii_00955u.jpg?uselang=ru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g1.liveinternet.ru/images/attach/c/7/96/142/96142343_0b03deb869907ef1e92aa6ac44c7d788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8604"/>
            <a:ext cx="9001156" cy="1829761"/>
          </a:xfrm>
        </p:spPr>
        <p:txBody>
          <a:bodyPr/>
          <a:lstStyle/>
          <a:p>
            <a:pPr algn="ctr"/>
            <a:r>
              <a:rPr lang="ru-RU" dirty="0" smtClean="0"/>
              <a:t>Два</a:t>
            </a:r>
            <a:r>
              <a:rPr lang="ru-RU" u="sng" dirty="0" smtClean="0"/>
              <a:t>д</a:t>
            </a:r>
            <a:r>
              <a:rPr lang="ru-RU" dirty="0" smtClean="0"/>
              <a:t>цать с</a:t>
            </a:r>
            <a:r>
              <a:rPr lang="ru-RU" u="sng" dirty="0" smtClean="0"/>
              <a:t>е</a:t>
            </a:r>
            <a:r>
              <a:rPr lang="ru-RU" dirty="0" smtClean="0"/>
              <a:t>дьмое </a:t>
            </a:r>
            <a:r>
              <a:rPr lang="ru-RU" u="sng" dirty="0" smtClean="0"/>
              <a:t>я</a:t>
            </a:r>
            <a:r>
              <a:rPr lang="ru-RU" dirty="0" smtClean="0"/>
              <a:t>нв</a:t>
            </a:r>
            <a:r>
              <a:rPr lang="ru-RU" u="sng" dirty="0" smtClean="0"/>
              <a:t>а</a:t>
            </a:r>
            <a:r>
              <a:rPr lang="ru-RU" dirty="0" smtClean="0"/>
              <a:t>ря.</a:t>
            </a:r>
            <a:br>
              <a:rPr lang="ru-RU" dirty="0" smtClean="0"/>
            </a:br>
            <a:r>
              <a:rPr lang="ru-RU" dirty="0" smtClean="0"/>
              <a:t>Кла</a:t>
            </a:r>
            <a:r>
              <a:rPr lang="ru-RU" u="sng" dirty="0" smtClean="0"/>
              <a:t>сс</a:t>
            </a:r>
            <a:r>
              <a:rPr lang="ru-RU" dirty="0" smtClean="0"/>
              <a:t>ная р</a:t>
            </a:r>
            <a:r>
              <a:rPr lang="ru-RU" u="sng" dirty="0" smtClean="0"/>
              <a:t>а</a:t>
            </a:r>
            <a:r>
              <a:rPr lang="ru-RU" dirty="0" smtClean="0"/>
              <a:t>бота.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Documents and Settings\Дарья\Local Settings\Temporary Internet Files\Content.IE5\FRTBUVOB\MCj00789680000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4205605" cy="430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4163003"/>
            <a:ext cx="892971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Витя утверждает, что глагол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посеребрила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 приставочным способом от глагола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серебрить,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Валя утверждает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глагол посеребрила образован приставочно-суффиксальным способом от существительного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серебро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/>
              <a:t>сущ.                  приставка       суффикс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тень                    на-                -и-	</a:t>
            </a:r>
          </a:p>
          <a:p>
            <a:pPr>
              <a:buNone/>
            </a:pPr>
            <a:r>
              <a:rPr lang="ru-RU" dirty="0" smtClean="0"/>
              <a:t> земля                  за-                 -е-</a:t>
            </a:r>
          </a:p>
          <a:p>
            <a:pPr>
              <a:buNone/>
            </a:pPr>
            <a:r>
              <a:rPr lang="ru-RU" dirty="0" smtClean="0"/>
              <a:t> дым                    при-</a:t>
            </a:r>
          </a:p>
          <a:p>
            <a:pPr>
              <a:buNone/>
            </a:pPr>
            <a:r>
              <a:rPr lang="ru-RU" dirty="0" smtClean="0"/>
              <a:t>золото                  по-	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i="1" dirty="0" smtClean="0"/>
              <a:t>прил.</a:t>
            </a:r>
            <a:r>
              <a:rPr lang="ru-RU" dirty="0" smtClean="0"/>
              <a:t>	</a:t>
            </a:r>
            <a:r>
              <a:rPr lang="ru-RU" b="1" i="1" dirty="0" smtClean="0"/>
              <a:t>приставка       суффикс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плотный	      у-	         -и-	</a:t>
            </a:r>
          </a:p>
          <a:p>
            <a:pPr>
              <a:buNone/>
            </a:pPr>
            <a:r>
              <a:rPr lang="ru-RU" dirty="0" smtClean="0"/>
              <a:t>прямой          вы-	</a:t>
            </a:r>
          </a:p>
          <a:p>
            <a:pPr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Игра «Кто больше» образует слов приставочно-суффиксальным способом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Отгадайте ребусы и узнайте о ком идёт речь в предложениях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4" name="Овальная выноска 3"/>
          <p:cNvSpPr/>
          <p:nvPr/>
        </p:nvSpPr>
        <p:spPr>
          <a:xfrm>
            <a:off x="571472" y="1500174"/>
            <a:ext cx="428628" cy="612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ьная выноска 5"/>
          <p:cNvSpPr/>
          <p:nvPr/>
        </p:nvSpPr>
        <p:spPr>
          <a:xfrm>
            <a:off x="1142976" y="1500174"/>
            <a:ext cx="428628" cy="612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ьная выноска 6"/>
          <p:cNvSpPr/>
          <p:nvPr/>
        </p:nvSpPr>
        <p:spPr>
          <a:xfrm>
            <a:off x="1643042" y="1500174"/>
            <a:ext cx="500066" cy="612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Содержимое 7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143108" y="1643050"/>
            <a:ext cx="16192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357554" y="2828863"/>
            <a:ext cx="5786446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смастерит кормушку для птиц.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428596" y="4429132"/>
            <a:ext cx="500066" cy="612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4714884"/>
            <a:ext cx="1171258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714612" y="5572140"/>
            <a:ext cx="6029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Г </a:t>
            </a:r>
            <a:r>
              <a:rPr lang="ru-RU" sz="2400" b="1" dirty="0"/>
              <a:t>     приготовит корм для пернатых. 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2500298" y="5500702"/>
            <a:ext cx="714380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Писать, рассказать, книжка, вода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Вязать, замолчать, сказка, рыба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Снежинка, подъехал, лесник, ученики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/>
              <a:t>у</a:t>
            </a:r>
            <a:r>
              <a:rPr lang="ru-RU" sz="3200" b="1" dirty="0" smtClean="0"/>
              <a:t>видеть – приставочный способ;</a:t>
            </a:r>
          </a:p>
          <a:p>
            <a:pPr>
              <a:buNone/>
            </a:pPr>
            <a:r>
              <a:rPr lang="ru-RU" sz="3200" b="1" dirty="0" smtClean="0"/>
              <a:t>у</a:t>
            </a:r>
            <a:r>
              <a:rPr lang="ru-RU" sz="3200" b="1" dirty="0" smtClean="0"/>
              <a:t>знать - </a:t>
            </a:r>
            <a:r>
              <a:rPr lang="ru-RU" sz="3200" b="1" dirty="0" smtClean="0"/>
              <a:t>приставочный </a:t>
            </a:r>
            <a:r>
              <a:rPr lang="ru-RU" sz="3200" b="1" dirty="0" smtClean="0"/>
              <a:t>способ;</a:t>
            </a:r>
          </a:p>
          <a:p>
            <a:pPr>
              <a:buNone/>
            </a:pPr>
            <a:r>
              <a:rPr lang="ru-RU" sz="3200" b="1" dirty="0" smtClean="0"/>
              <a:t>п</a:t>
            </a:r>
            <a:r>
              <a:rPr lang="ru-RU" sz="3200" b="1" dirty="0" smtClean="0"/>
              <a:t>рошёл - </a:t>
            </a:r>
            <a:r>
              <a:rPr lang="ru-RU" sz="3200" b="1" dirty="0" smtClean="0"/>
              <a:t>приставочный </a:t>
            </a:r>
            <a:r>
              <a:rPr lang="ru-RU" sz="3200" b="1" dirty="0" smtClean="0"/>
              <a:t>способ;</a:t>
            </a:r>
          </a:p>
          <a:p>
            <a:pPr>
              <a:buNone/>
            </a:pPr>
            <a:r>
              <a:rPr lang="ru-RU" sz="3200" b="1" dirty="0" smtClean="0"/>
              <a:t>д</a:t>
            </a:r>
            <a:r>
              <a:rPr lang="ru-RU" sz="3200" b="1" dirty="0" smtClean="0"/>
              <a:t>елал – суффиксальный.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Самопроверка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- На уроке я узнал(а) …</a:t>
            </a:r>
          </a:p>
          <a:p>
            <a:pPr>
              <a:buNone/>
            </a:pPr>
            <a:r>
              <a:rPr lang="ru-RU" sz="3200" b="1" dirty="0" smtClean="0"/>
              <a:t>- Я научился(ась)…</a:t>
            </a:r>
          </a:p>
          <a:p>
            <a:pPr>
              <a:buNone/>
            </a:pPr>
            <a:r>
              <a:rPr lang="ru-RU" sz="3200" b="1" dirty="0" smtClean="0"/>
              <a:t>- Самое трудное на уроке…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Стр.33 упр.4</a:t>
            </a:r>
          </a:p>
          <a:p>
            <a:pPr>
              <a:buNone/>
            </a:pPr>
            <a:r>
              <a:rPr lang="ru-RU" sz="3200" b="1" dirty="0" smtClean="0"/>
              <a:t>Стр.33 упр.5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по выбору: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Line 2"/>
          <p:cNvSpPr>
            <a:spLocks noChangeShapeType="1"/>
          </p:cNvSpPr>
          <p:nvPr/>
        </p:nvSpPr>
        <p:spPr bwMode="auto">
          <a:xfrm>
            <a:off x="468313" y="54927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539750" y="2205038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539750" y="6165850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395288" y="4005263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956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957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24750" y="6165850"/>
            <a:ext cx="576263" cy="503238"/>
          </a:xfrm>
          <a:prstGeom prst="actionButtonReturn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4" name="Picture 4" descr="6DE42864"/>
          <p:cNvPicPr>
            <a:picLocks noChangeAspect="1" noChangeArrowheads="1"/>
          </p:cNvPicPr>
          <p:nvPr/>
        </p:nvPicPr>
        <p:blipFill>
          <a:blip r:embed="rId3" cstate="print"/>
          <a:srcRect l="46005" t="59738" r="35931" b="8054"/>
          <a:stretch>
            <a:fillRect/>
          </a:stretch>
        </p:blipFill>
        <p:spPr bwMode="auto">
          <a:xfrm>
            <a:off x="214282" y="3786190"/>
            <a:ext cx="2378075" cy="239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808BE9F0"/>
          <p:cNvPicPr>
            <a:picLocks noChangeAspect="1" noChangeArrowheads="1"/>
          </p:cNvPicPr>
          <p:nvPr/>
        </p:nvPicPr>
        <p:blipFill>
          <a:blip r:embed="rId4" cstate="print"/>
          <a:srcRect l="50104" t="68420" r="37395"/>
          <a:stretch>
            <a:fillRect/>
          </a:stretch>
        </p:blipFill>
        <p:spPr bwMode="auto">
          <a:xfrm>
            <a:off x="2643174" y="4000504"/>
            <a:ext cx="1441450" cy="220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C07D43B4"/>
          <p:cNvPicPr>
            <a:picLocks noChangeAspect="1" noChangeArrowheads="1"/>
          </p:cNvPicPr>
          <p:nvPr/>
        </p:nvPicPr>
        <p:blipFill>
          <a:blip r:embed="rId5" cstate="print"/>
          <a:srcRect l="56694" t="68649" r="18208" b="2892"/>
          <a:stretch>
            <a:fillRect/>
          </a:stretch>
        </p:blipFill>
        <p:spPr bwMode="auto">
          <a:xfrm>
            <a:off x="4143373" y="4000504"/>
            <a:ext cx="2786082" cy="203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 descr="C2FB304F"/>
          <p:cNvPicPr>
            <a:picLocks noChangeAspect="1" noChangeArrowheads="1"/>
          </p:cNvPicPr>
          <p:nvPr/>
        </p:nvPicPr>
        <p:blipFill>
          <a:blip r:embed="rId6" cstate="print"/>
          <a:srcRect l="40173" t="68877" r="39865" b="1292"/>
          <a:stretch>
            <a:fillRect/>
          </a:stretch>
        </p:blipFill>
        <p:spPr bwMode="auto">
          <a:xfrm>
            <a:off x="7056438" y="4000504"/>
            <a:ext cx="2087562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000108"/>
            <a:ext cx="86439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/>
              <a:t>Замените одним словом</a:t>
            </a:r>
            <a:r>
              <a:rPr lang="ru-RU" sz="3600" b="1" i="1" dirty="0" smtClean="0"/>
              <a:t>:</a:t>
            </a:r>
          </a:p>
          <a:p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команда корабля, самолёта, танка или береговая воинская часть морской пехоты.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71604" y="857232"/>
            <a:ext cx="55721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1657350" algn="l"/>
                <a:tab pos="2228850" algn="l"/>
              </a:tabLst>
            </a:pP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Экипаж.</a:t>
            </a:r>
            <a:endParaRPr kumimoji="0" lang="ru-RU" sz="8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http://upload.wikimedia.org/wikipedia/commons/thumb/3/33/Gorskii_00955u.jpg/200px-Gorskii_00955u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2214554"/>
            <a:ext cx="5572164" cy="389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000496" y="2357430"/>
            <a:ext cx="514350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за диво,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Что за чудо!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Зима лес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посеребрила.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Серебристый клён стоит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Серебряный ковёр лежит.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Под ногами серебро.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Всё вокруг украшено!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http://img1.liveinternet.ru/images/attach/c/7/96/142/96142343_0b03deb869907ef1e92aa6ac44c7d788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786314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357298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Серебро, серебристый, серебряный, посеребрила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Упражнение 1. </a:t>
            </a:r>
          </a:p>
          <a:p>
            <a:pPr>
              <a:buNone/>
            </a:pPr>
            <a:r>
              <a:rPr lang="ru-RU" b="1" dirty="0" smtClean="0"/>
              <a:t>1 ряд - выписывает глаголы обозначающие начало действия;</a:t>
            </a:r>
          </a:p>
          <a:p>
            <a:pPr>
              <a:buNone/>
            </a:pPr>
            <a:r>
              <a:rPr lang="ru-RU" b="1" dirty="0" smtClean="0"/>
              <a:t>2 ряд – окончание действия;</a:t>
            </a:r>
          </a:p>
          <a:p>
            <a:pPr>
              <a:buNone/>
            </a:pPr>
            <a:r>
              <a:rPr lang="ru-RU" b="1" dirty="0" smtClean="0"/>
              <a:t>3 ряд  - неполное действие.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i="1" dirty="0" smtClean="0"/>
              <a:t>Проверка:</a:t>
            </a:r>
          </a:p>
          <a:p>
            <a:pPr lvl="0">
              <a:buNone/>
            </a:pPr>
            <a:r>
              <a:rPr lang="ru-RU" sz="3200" dirty="0" smtClean="0"/>
              <a:t>1) запеть, побежать, полететь; </a:t>
            </a:r>
          </a:p>
          <a:p>
            <a:pPr lvl="0">
              <a:buNone/>
            </a:pPr>
            <a:r>
              <a:rPr lang="ru-RU" sz="3200" dirty="0" smtClean="0"/>
              <a:t>2) допеть, отцвести, отшуметь, дочитать;</a:t>
            </a:r>
          </a:p>
          <a:p>
            <a:pPr lvl="0">
              <a:buNone/>
            </a:pPr>
            <a:r>
              <a:rPr lang="ru-RU" sz="3200" dirty="0" smtClean="0"/>
              <a:t>3) приоткрыть, привстать, приболеть.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/>
              <a:t>Проверка.</a:t>
            </a:r>
            <a:r>
              <a:rPr lang="ru-RU" sz="3200" dirty="0" smtClean="0"/>
              <a:t> </a:t>
            </a:r>
          </a:p>
          <a:p>
            <a:pPr>
              <a:buNone/>
            </a:pPr>
            <a:r>
              <a:rPr lang="ru-RU" sz="3200" dirty="0" smtClean="0"/>
              <a:t>Утюжить – суффиксальный способ образования, -и-;</a:t>
            </a:r>
          </a:p>
          <a:p>
            <a:pPr>
              <a:buNone/>
            </a:pPr>
            <a:r>
              <a:rPr lang="ru-RU" sz="3200" dirty="0" smtClean="0"/>
              <a:t>Обедать – суффикс.  -а-;</a:t>
            </a:r>
          </a:p>
          <a:p>
            <a:pPr>
              <a:buNone/>
            </a:pPr>
            <a:r>
              <a:rPr lang="ru-RU" sz="3200" dirty="0" smtClean="0"/>
              <a:t>Краснеть -  суффикс.   -е- ; </a:t>
            </a:r>
          </a:p>
          <a:p>
            <a:pPr>
              <a:buNone/>
            </a:pPr>
            <a:r>
              <a:rPr lang="ru-RU" sz="3200" dirty="0" smtClean="0"/>
              <a:t>Плотничать –суффикс.   - </a:t>
            </a:r>
            <a:r>
              <a:rPr lang="ru-RU" sz="3200" dirty="0" err="1" smtClean="0"/>
              <a:t>ича</a:t>
            </a:r>
            <a:r>
              <a:rPr lang="ru-RU" sz="3200" dirty="0" smtClean="0"/>
              <a:t>-; </a:t>
            </a:r>
          </a:p>
          <a:p>
            <a:pPr>
              <a:buNone/>
            </a:pPr>
            <a:r>
              <a:rPr lang="ru-RU" sz="3200" dirty="0" smtClean="0"/>
              <a:t>Белить </a:t>
            </a:r>
            <a:r>
              <a:rPr lang="ru-RU" sz="3200" dirty="0" smtClean="0"/>
              <a:t>– суффикс. </a:t>
            </a:r>
            <a:r>
              <a:rPr lang="ru-RU" sz="3200" dirty="0" smtClean="0"/>
              <a:t>-и-.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267</TotalTime>
  <Words>293</Words>
  <Application>Microsoft Office PowerPoint</Application>
  <PresentationFormat>Экран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Двадцать седьмое января. Классная работа.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Упражнение 2.</vt:lpstr>
      <vt:lpstr>Слайд 10</vt:lpstr>
      <vt:lpstr>Игра «Кто больше» образует слов приставочно-суффиксальным способом</vt:lpstr>
      <vt:lpstr>Отгадайте ребусы и узнайте о ком идёт речь в предложениях </vt:lpstr>
      <vt:lpstr>Слайд 13</vt:lpstr>
      <vt:lpstr>Самопроверка</vt:lpstr>
      <vt:lpstr>Рефлексия</vt:lpstr>
      <vt:lpstr>Домашнее задание по выбору: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Двадцать восьмое января. Классная работа.</dc:title>
  <dc:creator>User</dc:creator>
  <cp:lastModifiedBy>teacher</cp:lastModifiedBy>
  <cp:revision>12</cp:revision>
  <dcterms:created xsi:type="dcterms:W3CDTF">2005-10-03T20:53:03Z</dcterms:created>
  <dcterms:modified xsi:type="dcterms:W3CDTF">2014-01-27T11:56:59Z</dcterms:modified>
</cp:coreProperties>
</file>