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81" r:id="rId2"/>
    <p:sldId id="261" r:id="rId3"/>
    <p:sldId id="257" r:id="rId4"/>
    <p:sldId id="259" r:id="rId5"/>
    <p:sldId id="263" r:id="rId6"/>
    <p:sldId id="265" r:id="rId7"/>
    <p:sldId id="269" r:id="rId8"/>
    <p:sldId id="271" r:id="rId9"/>
    <p:sldId id="273" r:id="rId10"/>
    <p:sldId id="280" r:id="rId11"/>
    <p:sldId id="275" r:id="rId12"/>
    <p:sldId id="277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F9DC5-833C-4B3D-9489-05EFBE917832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B5032-C67D-41DB-A911-2B0E4FC35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B5032-C67D-41DB-A911-2B0E4FC35EB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B5032-C67D-41DB-A911-2B0E4FC35EB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6A675-A242-4044-AF94-530BD39D565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6A675-A242-4044-AF94-530BD39D565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66E4-25A8-4FE7-81AC-AE938FE78D8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66E4-25A8-4FE7-81AC-AE938FE78D8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66E4-25A8-4FE7-81AC-AE938FE78D8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66E4-25A8-4FE7-81AC-AE938FE78D8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166E4-25A8-4FE7-81AC-AE938FE78D8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6A675-A242-4044-AF94-530BD39D565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6A675-A242-4044-AF94-530BD39D565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6A675-A242-4044-AF94-530BD39D565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6A675-A242-4044-AF94-530BD39D565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D37B06-99B5-4BC6-97AA-854731D066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BA0728-8788-47F9-8947-A6545B3AA35F}" type="datetimeFigureOut">
              <a:rPr lang="ru-RU" smtClean="0"/>
              <a:pPr/>
              <a:t>12.02.2012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834BF8-D9D1-4FD7-9F0B-59B128DEC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самооценка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511256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502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128"/>
                <a:gridCol w="648072"/>
                <a:gridCol w="648072"/>
                <a:gridCol w="599728"/>
              </a:tblGrid>
              <a:tr h="5179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Виды заданий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Оценка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98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Ответы на вопросы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51798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Активность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51798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Аккуратность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51798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Самостоятельная работа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660392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склонения: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Понимаю частично («3»)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Понимаю хорошо («4»)</a:t>
                      </a:r>
                    </a:p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Понимаю и могу применить («5»)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51798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50000"/>
                  </a:schemeClr>
                </a:solidFill>
              </a:rPr>
              <a:t>1 вариант.</a:t>
            </a:r>
          </a:p>
          <a:p>
            <a:r>
              <a:rPr lang="ru-RU" sz="5800" b="1" dirty="0" smtClean="0">
                <a:solidFill>
                  <a:schemeClr val="accent4">
                    <a:lumMod val="50000"/>
                  </a:schemeClr>
                </a:solidFill>
              </a:rPr>
              <a:t>Жизнь, ромашка, театр, озеро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4">
                    <a:lumMod val="50000"/>
                  </a:schemeClr>
                </a:solidFill>
              </a:rPr>
              <a:t>2 вариант.</a:t>
            </a:r>
          </a:p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</a:rPr>
              <a:t>Башня, вредитель, стекло, мышь</a:t>
            </a:r>
            <a:endParaRPr lang="ru-RU" sz="6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smtClean="0">
                <a:solidFill>
                  <a:srgbClr val="C00000"/>
                </a:solidFill>
              </a:rPr>
              <a:t>Имя существительное относится:</a:t>
            </a:r>
            <a:endParaRPr lang="ru-RU" sz="4000" dirty="0">
              <a:solidFill>
                <a:srgbClr val="C00000"/>
              </a:solidFill>
            </a:endParaRPr>
          </a:p>
        </p:txBody>
      </p:sp>
      <p:graphicFrame>
        <p:nvGraphicFramePr>
          <p:cNvPr id="34880" name="Group 6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90160"/>
        </p:xfrm>
        <a:graphic>
          <a:graphicData uri="http://schemas.openxmlformats.org/drawingml/2006/table">
            <a:tbl>
              <a:tblPr/>
              <a:tblGrid>
                <a:gridCol w="2459038"/>
                <a:gridCol w="2016125"/>
                <a:gridCol w="1697037"/>
                <a:gridCol w="2057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1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2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3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скл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жизнь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2. ромашка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3. театр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. озеро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5. башня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6. вредитель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7. стекло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8. мышь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Autofit/>
          </a:bodyPr>
          <a:lstStyle/>
          <a:p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052513"/>
            <a:ext cx="8856663" cy="5073650"/>
          </a:xfrm>
        </p:spPr>
        <p:txBody>
          <a:bodyPr>
            <a:noAutofit/>
          </a:bodyPr>
          <a:lstStyle/>
          <a:p>
            <a:pPr marL="609600" indent="-60960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1. Какие </a:t>
            </a:r>
            <a:r>
              <a:rPr lang="ru-RU" sz="3600" b="1" dirty="0">
                <a:solidFill>
                  <a:srgbClr val="002060"/>
                </a:solidFill>
              </a:rPr>
              <a:t>существительные относятся к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marL="609600" indent="-609600"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1- </a:t>
            </a:r>
            <a:r>
              <a:rPr lang="ru-RU" sz="3600" b="1" dirty="0" err="1">
                <a:solidFill>
                  <a:srgbClr val="002060"/>
                </a:solidFill>
              </a:rPr>
              <a:t>му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склонению ?</a:t>
            </a:r>
            <a:endParaRPr lang="ru-RU" sz="3600" b="1" dirty="0">
              <a:solidFill>
                <a:srgbClr val="002060"/>
              </a:solidFill>
            </a:endParaRPr>
          </a:p>
          <a:p>
            <a:pPr marL="609600" indent="-609600">
              <a:buFontTx/>
              <a:buNone/>
            </a:pPr>
            <a:r>
              <a:rPr lang="ru-RU" sz="3600" b="1" dirty="0">
                <a:solidFill>
                  <a:srgbClr val="002060"/>
                </a:solidFill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</a:rPr>
              <a:t>. </a:t>
            </a:r>
            <a:r>
              <a:rPr lang="ru-RU" sz="3600" b="1" dirty="0">
                <a:solidFill>
                  <a:srgbClr val="002060"/>
                </a:solidFill>
              </a:rPr>
              <a:t>Какие существительные относятся ко 2-му склонению?</a:t>
            </a:r>
          </a:p>
          <a:p>
            <a:pPr marL="609600" indent="-609600">
              <a:buFontTx/>
              <a:buNone/>
            </a:pPr>
            <a:r>
              <a:rPr lang="ru-RU" sz="3600" b="1" dirty="0">
                <a:solidFill>
                  <a:srgbClr val="002060"/>
                </a:solidFill>
              </a:rPr>
              <a:t>3</a:t>
            </a:r>
            <a:r>
              <a:rPr lang="ru-RU" sz="3600" b="1" dirty="0" smtClean="0">
                <a:solidFill>
                  <a:srgbClr val="002060"/>
                </a:solidFill>
              </a:rPr>
              <a:t>. </a:t>
            </a:r>
            <a:r>
              <a:rPr lang="ru-RU" sz="3600" b="1" dirty="0">
                <a:solidFill>
                  <a:srgbClr val="002060"/>
                </a:solidFill>
              </a:rPr>
              <a:t>Какие существительные относятся к </a:t>
            </a:r>
          </a:p>
          <a:p>
            <a:pPr marL="609600" indent="-609600">
              <a:buFontTx/>
              <a:buNone/>
            </a:pPr>
            <a:r>
              <a:rPr lang="ru-RU" sz="3600" b="1" dirty="0">
                <a:solidFill>
                  <a:srgbClr val="002060"/>
                </a:solidFill>
              </a:rPr>
              <a:t>3- </a:t>
            </a:r>
            <a:r>
              <a:rPr lang="ru-RU" sz="3600" b="1" dirty="0" err="1">
                <a:solidFill>
                  <a:srgbClr val="002060"/>
                </a:solidFill>
              </a:rPr>
              <a:t>му</a:t>
            </a:r>
            <a:r>
              <a:rPr lang="ru-RU" sz="3600" b="1" dirty="0">
                <a:solidFill>
                  <a:srgbClr val="002060"/>
                </a:solidFill>
              </a:rPr>
              <a:t> склонению?</a:t>
            </a:r>
          </a:p>
          <a:p>
            <a:pPr marL="609600" indent="-609600">
              <a:buFontTx/>
              <a:buNone/>
            </a:pPr>
            <a:r>
              <a:rPr lang="ru-RU" sz="3600" b="1" dirty="0">
                <a:solidFill>
                  <a:srgbClr val="002060"/>
                </a:solidFill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</a:rPr>
              <a:t>. </a:t>
            </a:r>
            <a:r>
              <a:rPr lang="ru-RU" sz="3600" b="1" dirty="0">
                <a:solidFill>
                  <a:srgbClr val="002060"/>
                </a:solidFill>
              </a:rPr>
              <a:t>Как определить </a:t>
            </a:r>
            <a:r>
              <a:rPr lang="ru-RU" sz="3600" b="1" dirty="0" smtClean="0">
                <a:solidFill>
                  <a:srgbClr val="002060"/>
                </a:solidFill>
              </a:rPr>
              <a:t>склонение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имени существительного</a:t>
            </a:r>
            <a:r>
              <a:rPr lang="ru-RU" sz="3600" b="1" dirty="0">
                <a:solidFill>
                  <a:srgbClr val="002060"/>
                </a:solidFill>
              </a:rPr>
              <a:t>?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Спасибо!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9600" b="1" i="1" dirty="0" smtClean="0">
                <a:solidFill>
                  <a:srgbClr val="FFC000"/>
                </a:solidFill>
              </a:rPr>
              <a:t>До новых встреч на уроках русского языка!</a:t>
            </a:r>
            <a:endParaRPr lang="ru-RU" sz="96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1216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kern="0" dirty="0">
                <a:solidFill>
                  <a:srgbClr val="C00000"/>
                </a:solidFill>
              </a:rPr>
              <a:t>Правила сотрудничества в группе.</a:t>
            </a:r>
            <a:br>
              <a:rPr lang="ru-RU" kern="0" dirty="0">
                <a:solidFill>
                  <a:srgbClr val="C00000"/>
                </a:solidFill>
              </a:rPr>
            </a:br>
            <a:endParaRPr lang="ru-RU" kern="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82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1. Будь доброжелательным к товарищам. Помни, что вы делаете общее дело.</a:t>
            </a:r>
          </a:p>
          <a:p>
            <a:r>
              <a:rPr lang="ru-RU" sz="3100" b="1" dirty="0" smtClean="0">
                <a:solidFill>
                  <a:srgbClr val="002060"/>
                </a:solidFill>
              </a:rPr>
              <a:t> 2. Чётко высказывай предлагаемый способ решения.</a:t>
            </a:r>
          </a:p>
          <a:p>
            <a:r>
              <a:rPr lang="ru-RU" sz="3100" b="1" dirty="0" smtClean="0">
                <a:solidFill>
                  <a:srgbClr val="002060"/>
                </a:solidFill>
              </a:rPr>
              <a:t> 3. Умей слушать других.</a:t>
            </a:r>
          </a:p>
          <a:p>
            <a:r>
              <a:rPr lang="ru-RU" sz="3100" b="1" dirty="0" smtClean="0">
                <a:solidFill>
                  <a:srgbClr val="002060"/>
                </a:solidFill>
              </a:rPr>
              <a:t> 4. Если не согласен с мнением других: НЕ КРИЧИ, НЕ ПЕРЕБИВАЙ. Пользуйся вежливыми фразами.</a:t>
            </a:r>
          </a:p>
          <a:p>
            <a:r>
              <a:rPr lang="ru-RU" sz="3100" b="1" dirty="0" smtClean="0">
                <a:solidFill>
                  <a:srgbClr val="002060"/>
                </a:solidFill>
              </a:rPr>
              <a:t> 5. Если ты оказался не прав, извинись, признай свою ошибку, не упрямься. </a:t>
            </a:r>
          </a:p>
          <a:p>
            <a:r>
              <a:rPr lang="ru-RU" sz="3100" b="1" dirty="0" smtClean="0">
                <a:solidFill>
                  <a:srgbClr val="002060"/>
                </a:solidFill>
              </a:rPr>
              <a:t>6. Не смейся над чужими ошибками. Помни, что ты можешь оказаться в таком же положении.</a:t>
            </a:r>
          </a:p>
          <a:p>
            <a:endParaRPr lang="ru-RU" b="1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50405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Проблема: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/>
          <a:lstStyle/>
          <a:p>
            <a:pPr>
              <a:buNone/>
            </a:pPr>
            <a:r>
              <a:rPr lang="ru-RU" sz="4000" b="1" smtClean="0">
                <a:solidFill>
                  <a:srgbClr val="C00000"/>
                </a:solidFill>
              </a:rPr>
              <a:t>Как </a:t>
            </a:r>
            <a:r>
              <a:rPr lang="ru-RU" sz="4000" b="1" dirty="0" smtClean="0">
                <a:solidFill>
                  <a:srgbClr val="C00000"/>
                </a:solidFill>
              </a:rPr>
              <a:t>определить тип склонения имён существительных?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Задачи: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1. узнать типы склонения имён существительных;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2. научиться  распознавать типы склонения имён существительных.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5"/>
            <a:ext cx="7846640" cy="2835746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</a:rPr>
              <a:t>Склонение имён существительных</a:t>
            </a:r>
            <a:endParaRPr lang="ru-RU" sz="54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8000" b="1" dirty="0" smtClean="0">
                <a:solidFill>
                  <a:srgbClr val="002060"/>
                </a:solidFill>
              </a:rPr>
              <a:t>  </a:t>
            </a:r>
            <a:r>
              <a:rPr lang="ru-RU" sz="8800" b="1" dirty="0" smtClean="0">
                <a:solidFill>
                  <a:srgbClr val="002060"/>
                </a:solidFill>
              </a:rPr>
              <a:t>Окно, дядя, лошадь, конь, сосна, цепь, поле, дедушка, земля</a:t>
            </a:r>
            <a:endParaRPr lang="ru-RU" sz="8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0752" name="Group 32"/>
          <p:cNvGraphicFramePr>
            <a:graphicFrameLocks noGrp="1"/>
          </p:cNvGraphicFramePr>
          <p:nvPr>
            <p:ph type="tbl" idx="1"/>
          </p:nvPr>
        </p:nvGraphicFramePr>
        <p:xfrm>
          <a:off x="395536" y="620688"/>
          <a:ext cx="8301608" cy="6120680"/>
        </p:xfrm>
        <a:graphic>
          <a:graphicData uri="http://schemas.openxmlformats.org/drawingml/2006/table">
            <a:tbl>
              <a:tblPr/>
              <a:tblGrid>
                <a:gridCol w="2075402"/>
                <a:gridCol w="2075402"/>
                <a:gridCol w="2075402"/>
                <a:gridCol w="2075402"/>
              </a:tblGrid>
              <a:tr h="792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М.р.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-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а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, -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Ж.р.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а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, -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ь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Ср.р.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о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, -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32"/>
          <p:cNvGraphicFramePr>
            <a:graphicFrameLocks noGrp="1"/>
          </p:cNvGraphicFramePr>
          <p:nvPr>
            <p:ph type="tbl" idx="4294967295"/>
          </p:nvPr>
        </p:nvGraphicFramePr>
        <p:xfrm>
          <a:off x="0" y="-1466850"/>
          <a:ext cx="8208912" cy="1080120"/>
        </p:xfrm>
        <a:graphic>
          <a:graphicData uri="http://schemas.openxmlformats.org/drawingml/2006/table">
            <a:tbl>
              <a:tblPr/>
              <a:tblGrid>
                <a:gridCol w="2016224"/>
                <a:gridCol w="2088232"/>
                <a:gridCol w="2016224"/>
                <a:gridCol w="2088232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6156176" y="1700808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7812360" y="3284984"/>
            <a:ext cx="360363" cy="3600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191683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дяд</a:t>
            </a:r>
            <a:r>
              <a:rPr lang="ru-RU" sz="3200" b="1" dirty="0" smtClean="0">
                <a:solidFill>
                  <a:srgbClr val="C00000"/>
                </a:solidFill>
              </a:rPr>
              <a:t>я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242088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дедушк</a:t>
            </a:r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2771800" y="357301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сосн</a:t>
            </a:r>
            <a:r>
              <a:rPr lang="ru-RU" sz="3200" b="1" dirty="0" smtClean="0">
                <a:solidFill>
                  <a:srgbClr val="C00000"/>
                </a:solidFill>
              </a:rPr>
              <a:t>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407707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земл</a:t>
            </a:r>
            <a:r>
              <a:rPr lang="ru-RU" sz="3200" b="1" dirty="0" smtClean="0">
                <a:solidFill>
                  <a:srgbClr val="C00000"/>
                </a:solidFill>
              </a:rPr>
              <a:t>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162880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конь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0032" y="53732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окн</a:t>
            </a:r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594928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пол</a:t>
            </a:r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240" y="371703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лошад</a:t>
            </a:r>
            <a:r>
              <a:rPr lang="ru-RU" sz="3200" b="1" dirty="0" smtClean="0">
                <a:solidFill>
                  <a:srgbClr val="C00000"/>
                </a:solidFill>
              </a:rPr>
              <a:t>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04248" y="422108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цеп</a:t>
            </a:r>
            <a:r>
              <a:rPr lang="ru-RU" sz="3200" b="1" dirty="0" smtClean="0">
                <a:solidFill>
                  <a:srgbClr val="C00000"/>
                </a:solidFill>
              </a:rPr>
              <a:t>ь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69269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скл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20072" y="69269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скл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6296" y="62068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скл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endParaRPr lang="ru-RU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Tx/>
              <a:buNone/>
            </a:pPr>
            <a:r>
              <a:rPr lang="ru-RU" sz="4800" b="1" dirty="0">
                <a:solidFill>
                  <a:srgbClr val="002060"/>
                </a:solidFill>
              </a:rPr>
              <a:t>1- е склонение: ж.р.  и   м.р.     </a:t>
            </a:r>
            <a:endParaRPr lang="en-US" sz="4800" b="1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sz="4800" b="1" dirty="0">
                <a:solidFill>
                  <a:srgbClr val="002060"/>
                </a:solidFill>
              </a:rPr>
              <a:t>                               </a:t>
            </a:r>
            <a:r>
              <a:rPr lang="ru-RU" sz="4800" b="1" dirty="0">
                <a:solidFill>
                  <a:srgbClr val="002060"/>
                </a:solidFill>
              </a:rPr>
              <a:t>- </a:t>
            </a:r>
            <a:r>
              <a:rPr lang="ru-RU" sz="4800" b="1" dirty="0">
                <a:solidFill>
                  <a:srgbClr val="C00000"/>
                </a:solidFill>
              </a:rPr>
              <a:t>а</a:t>
            </a:r>
            <a:r>
              <a:rPr lang="ru-RU" sz="4800" b="1" dirty="0">
                <a:solidFill>
                  <a:srgbClr val="002060"/>
                </a:solidFill>
              </a:rPr>
              <a:t>, - </a:t>
            </a:r>
            <a:r>
              <a:rPr lang="ru-RU" sz="4800" b="1" dirty="0">
                <a:solidFill>
                  <a:srgbClr val="C00000"/>
                </a:solidFill>
              </a:rPr>
              <a:t>я</a:t>
            </a:r>
          </a:p>
          <a:p>
            <a:pPr>
              <a:buFontTx/>
              <a:buNone/>
            </a:pPr>
            <a:r>
              <a:rPr lang="ru-RU" sz="4800" b="1" dirty="0">
                <a:solidFill>
                  <a:srgbClr val="002060"/>
                </a:solidFill>
              </a:rPr>
              <a:t>2- е склонение: м.р</a:t>
            </a:r>
            <a:r>
              <a:rPr lang="ru-RU" sz="4800" b="1" dirty="0" smtClean="0">
                <a:solidFill>
                  <a:srgbClr val="002060"/>
                </a:solidFill>
              </a:rPr>
              <a:t>.-         </a:t>
            </a:r>
            <a:endParaRPr lang="en-US" sz="4800" b="1" dirty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sz="4800" b="1" dirty="0">
                <a:solidFill>
                  <a:srgbClr val="002060"/>
                </a:solidFill>
              </a:rPr>
              <a:t>                           </a:t>
            </a:r>
            <a:r>
              <a:rPr lang="ru-RU" sz="4800" b="1" dirty="0">
                <a:solidFill>
                  <a:srgbClr val="002060"/>
                </a:solidFill>
              </a:rPr>
              <a:t>ср. </a:t>
            </a:r>
            <a:r>
              <a:rPr lang="ru-RU" sz="4800" b="1" dirty="0" smtClean="0">
                <a:solidFill>
                  <a:srgbClr val="002060"/>
                </a:solidFill>
              </a:rPr>
              <a:t>р. </a:t>
            </a:r>
            <a:r>
              <a:rPr lang="ru-RU" sz="4800" b="1" dirty="0">
                <a:solidFill>
                  <a:srgbClr val="002060"/>
                </a:solidFill>
              </a:rPr>
              <a:t>-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>
                <a:solidFill>
                  <a:srgbClr val="C00000"/>
                </a:solidFill>
              </a:rPr>
              <a:t>о</a:t>
            </a:r>
            <a:r>
              <a:rPr lang="ru-RU" sz="4800" b="1" dirty="0">
                <a:solidFill>
                  <a:srgbClr val="002060"/>
                </a:solidFill>
              </a:rPr>
              <a:t>, - </a:t>
            </a:r>
            <a:r>
              <a:rPr lang="ru-RU" sz="4800" b="1" dirty="0">
                <a:solidFill>
                  <a:srgbClr val="C00000"/>
                </a:solidFill>
              </a:rPr>
              <a:t>е</a:t>
            </a:r>
          </a:p>
          <a:p>
            <a:pPr>
              <a:buFontTx/>
              <a:buNone/>
            </a:pPr>
            <a:r>
              <a:rPr lang="ru-RU" sz="4800" b="1" dirty="0">
                <a:solidFill>
                  <a:srgbClr val="002060"/>
                </a:solidFill>
              </a:rPr>
              <a:t>3- е склонение: ж.р</a:t>
            </a:r>
            <a:r>
              <a:rPr lang="ru-RU" sz="4800" b="1" dirty="0" smtClean="0">
                <a:solidFill>
                  <a:srgbClr val="002060"/>
                </a:solidFill>
              </a:rPr>
              <a:t>. - </a:t>
            </a:r>
            <a:r>
              <a:rPr lang="ru-RU" sz="4800" b="1" dirty="0" err="1" smtClean="0">
                <a:solidFill>
                  <a:srgbClr val="C00000"/>
                </a:solidFill>
              </a:rPr>
              <a:t>ь</a:t>
            </a:r>
            <a:endParaRPr lang="ru-RU" sz="48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ru-RU" sz="4000" b="1" dirty="0"/>
              <a:t>                          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64288" y="4509120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372200" y="2636912"/>
            <a:ext cx="360040" cy="360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47050" cy="143944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Алгоритм определения </a:t>
            </a:r>
            <a:r>
              <a:rPr lang="ru-RU" sz="4000" dirty="0" smtClean="0">
                <a:solidFill>
                  <a:srgbClr val="C00000"/>
                </a:solidFill>
              </a:rPr>
              <a:t>склонения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302377" cy="48963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002060"/>
                </a:solidFill>
              </a:rPr>
              <a:t>Прочитай слово.</a:t>
            </a:r>
          </a:p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rgbClr val="002060"/>
                </a:solidFill>
              </a:rPr>
              <a:t>Определи </a:t>
            </a:r>
            <a:r>
              <a:rPr lang="ru-RU" sz="3200" b="1" dirty="0">
                <a:solidFill>
                  <a:srgbClr val="002060"/>
                </a:solidFill>
              </a:rPr>
              <a:t>род.</a:t>
            </a:r>
          </a:p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002060"/>
                </a:solidFill>
              </a:rPr>
              <a:t>Найди и выдели окончание.</a:t>
            </a:r>
          </a:p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002060"/>
                </a:solidFill>
              </a:rPr>
              <a:t>Вспомни правило: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solidFill>
                  <a:srgbClr val="002060"/>
                </a:solidFill>
              </a:rPr>
              <a:t>1 </a:t>
            </a:r>
            <a:r>
              <a:rPr lang="ru-RU" sz="3200" b="1" dirty="0" err="1">
                <a:solidFill>
                  <a:srgbClr val="002060"/>
                </a:solidFill>
              </a:rPr>
              <a:t>скл</a:t>
            </a:r>
            <a:r>
              <a:rPr lang="ru-RU" sz="3200" b="1" dirty="0">
                <a:solidFill>
                  <a:srgbClr val="002060"/>
                </a:solidFill>
              </a:rPr>
              <a:t>.    Ж.р. – </a:t>
            </a:r>
            <a:r>
              <a:rPr lang="ru-RU" sz="4000" b="1" dirty="0">
                <a:solidFill>
                  <a:srgbClr val="C00000"/>
                </a:solidFill>
              </a:rPr>
              <a:t>а</a:t>
            </a:r>
            <a:r>
              <a:rPr lang="ru-RU" sz="3200" b="1" dirty="0">
                <a:solidFill>
                  <a:srgbClr val="002060"/>
                </a:solidFill>
              </a:rPr>
              <a:t>, -</a:t>
            </a:r>
            <a:r>
              <a:rPr lang="ru-RU" sz="4000" b="1" dirty="0">
                <a:solidFill>
                  <a:srgbClr val="C00000"/>
                </a:solidFill>
              </a:rPr>
              <a:t>я</a:t>
            </a:r>
            <a:r>
              <a:rPr lang="ru-RU" sz="3200" b="1" dirty="0">
                <a:solidFill>
                  <a:srgbClr val="002060"/>
                </a:solidFill>
              </a:rPr>
              <a:t>      М.р. – </a:t>
            </a:r>
            <a:r>
              <a:rPr lang="ru-RU" sz="4000" b="1" dirty="0">
                <a:solidFill>
                  <a:srgbClr val="C00000"/>
                </a:solidFill>
              </a:rPr>
              <a:t>а</a:t>
            </a:r>
            <a:r>
              <a:rPr lang="ru-RU" sz="3200" b="1" dirty="0">
                <a:solidFill>
                  <a:srgbClr val="002060"/>
                </a:solidFill>
              </a:rPr>
              <a:t>, - </a:t>
            </a:r>
            <a:r>
              <a:rPr lang="ru-RU" sz="4000" b="1" dirty="0">
                <a:solidFill>
                  <a:srgbClr val="C00000"/>
                </a:solidFill>
              </a:rPr>
              <a:t>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solidFill>
                  <a:srgbClr val="002060"/>
                </a:solidFill>
              </a:rPr>
              <a:t>2 </a:t>
            </a:r>
            <a:r>
              <a:rPr lang="ru-RU" sz="3200" b="1" dirty="0" err="1">
                <a:solidFill>
                  <a:srgbClr val="002060"/>
                </a:solidFill>
              </a:rPr>
              <a:t>скл</a:t>
            </a:r>
            <a:r>
              <a:rPr lang="ru-RU" sz="3200" b="1" dirty="0">
                <a:solidFill>
                  <a:srgbClr val="002060"/>
                </a:solidFill>
              </a:rPr>
              <a:t>.    </a:t>
            </a:r>
            <a:r>
              <a:rPr lang="ru-RU" sz="3200" b="1" dirty="0" err="1">
                <a:solidFill>
                  <a:srgbClr val="002060"/>
                </a:solidFill>
              </a:rPr>
              <a:t>М.р</a:t>
            </a:r>
            <a:r>
              <a:rPr lang="ru-RU" sz="3200" b="1" dirty="0">
                <a:solidFill>
                  <a:srgbClr val="002060"/>
                </a:solidFill>
              </a:rPr>
              <a:t>                   Ср.р.  -</a:t>
            </a:r>
            <a:r>
              <a:rPr lang="ru-RU" sz="4000" b="1" dirty="0">
                <a:solidFill>
                  <a:srgbClr val="C00000"/>
                </a:solidFill>
              </a:rPr>
              <a:t>о</a:t>
            </a:r>
            <a:r>
              <a:rPr lang="ru-RU" sz="3200" b="1" dirty="0">
                <a:solidFill>
                  <a:srgbClr val="002060"/>
                </a:solidFill>
              </a:rPr>
              <a:t>, -</a:t>
            </a:r>
            <a:r>
              <a:rPr lang="ru-RU" sz="4000" b="1" dirty="0">
                <a:solidFill>
                  <a:srgbClr val="C00000"/>
                </a:solidFill>
              </a:rPr>
              <a:t>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 dirty="0">
                <a:solidFill>
                  <a:srgbClr val="002060"/>
                </a:solidFill>
              </a:rPr>
              <a:t>3 </a:t>
            </a:r>
            <a:r>
              <a:rPr lang="ru-RU" sz="3200" b="1" dirty="0" err="1">
                <a:solidFill>
                  <a:srgbClr val="002060"/>
                </a:solidFill>
              </a:rPr>
              <a:t>скл</a:t>
            </a:r>
            <a:r>
              <a:rPr lang="ru-RU" sz="3200" b="1" dirty="0">
                <a:solidFill>
                  <a:srgbClr val="002060"/>
                </a:solidFill>
              </a:rPr>
              <a:t>.    Ж.р.   ________</a:t>
            </a:r>
            <a:r>
              <a:rPr lang="ru-RU" sz="3200" b="1" dirty="0">
                <a:solidFill>
                  <a:srgbClr val="C00000"/>
                </a:solidFill>
              </a:rPr>
              <a:t>Ь 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rgbClr val="002060"/>
                </a:solidFill>
              </a:rPr>
              <a:t>Определи склонение имени существительного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987824" y="4509120"/>
            <a:ext cx="358775" cy="35934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flipV="1">
            <a:off x="3347864" y="5229200"/>
            <a:ext cx="216024" cy="21602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275856" y="5085184"/>
            <a:ext cx="36004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endParaRPr lang="ru-RU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Щенок, лицо, линия, речь, Коля.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548680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2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47667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2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2060848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206084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3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3717032"/>
            <a:ext cx="441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413</TotalTime>
  <Words>460</Words>
  <Application>Microsoft Office PowerPoint</Application>
  <PresentationFormat>Экран (4:3)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самооценка</vt:lpstr>
      <vt:lpstr>Правила сотрудничества в группе. </vt:lpstr>
      <vt:lpstr>Проблема:</vt:lpstr>
      <vt:lpstr>Склонение имён существительных</vt:lpstr>
      <vt:lpstr>Слайд 5</vt:lpstr>
      <vt:lpstr> </vt:lpstr>
      <vt:lpstr>Слайд 7</vt:lpstr>
      <vt:lpstr>Алгоритм определения склонения</vt:lpstr>
      <vt:lpstr>Слайд 9</vt:lpstr>
      <vt:lpstr>Слайд 10</vt:lpstr>
      <vt:lpstr>Имя существительное относится:</vt:lpstr>
      <vt:lpstr>Слайд 12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сотрудничества в группе.</dc:title>
  <dc:creator>Лариса</dc:creator>
  <cp:lastModifiedBy>Лариса</cp:lastModifiedBy>
  <cp:revision>27</cp:revision>
  <dcterms:created xsi:type="dcterms:W3CDTF">2012-02-05T15:26:34Z</dcterms:created>
  <dcterms:modified xsi:type="dcterms:W3CDTF">2012-02-12T17:18:55Z</dcterms:modified>
</cp:coreProperties>
</file>