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8"/>
  </p:notesMasterIdLst>
  <p:sldIdLst>
    <p:sldId id="257" r:id="rId2"/>
    <p:sldId id="258" r:id="rId3"/>
    <p:sldId id="260" r:id="rId4"/>
    <p:sldId id="262" r:id="rId5"/>
    <p:sldId id="264" r:id="rId6"/>
    <p:sldId id="270" r:id="rId7"/>
    <p:sldId id="266" r:id="rId8"/>
    <p:sldId id="267" r:id="rId9"/>
    <p:sldId id="268" r:id="rId10"/>
    <p:sldId id="271" r:id="rId11"/>
    <p:sldId id="272" r:id="rId12"/>
    <p:sldId id="273" r:id="rId13"/>
    <p:sldId id="275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A043E-4B3C-4ED5-95F0-216A91E8A847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7BAFE-1B21-4C48-A611-3D3349D32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689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77D5241-09D1-40AC-A3BF-4FEF5C2FFF86}" type="slidenum">
              <a:rPr lang="ru-RU" altLang="ru-RU"/>
              <a:pPr eaLnBrk="1" hangingPunct="1"/>
              <a:t>13</a:t>
            </a:fld>
            <a:endParaRPr lang="ru-RU" altLang="ru-RU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Сделайте вывод, как определить  какой частью речи является слово?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D800D77-52EE-47A0-93C1-188B07BD1E79}" type="slidenum">
              <a:rPr lang="ru-RU" altLang="ru-RU"/>
              <a:pPr eaLnBrk="1" hangingPunct="1"/>
              <a:t>15</a:t>
            </a:fld>
            <a:endParaRPr lang="ru-RU" altLang="ru-RU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- Что мы делали для того, чтобы определить в какую группу записать слова?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8FF-623B-4DC6-B63F-6436D9C2D761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1C58-D3AC-4986-9EB0-042BC5569D1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8FF-623B-4DC6-B63F-6436D9C2D761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1C58-D3AC-4986-9EB0-042BC5569D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8FF-623B-4DC6-B63F-6436D9C2D761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1C58-D3AC-4986-9EB0-042BC5569D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0D3C0D1-EBF5-41A7-ABF1-80CF33DACC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240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"Образовательный портал Мой университет - www.moi-universitet.ru. факультет "Реформа образования"www.edu-reforma.ru"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F5FB36-5A26-4912-A40B-397BF681F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84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8FF-623B-4DC6-B63F-6436D9C2D761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1C58-D3AC-4986-9EB0-042BC5569D1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8FF-623B-4DC6-B63F-6436D9C2D761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1C58-D3AC-4986-9EB0-042BC5569D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8FF-623B-4DC6-B63F-6436D9C2D761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1C58-D3AC-4986-9EB0-042BC5569D1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8FF-623B-4DC6-B63F-6436D9C2D761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1C58-D3AC-4986-9EB0-042BC5569D1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8FF-623B-4DC6-B63F-6436D9C2D761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1C58-D3AC-4986-9EB0-042BC5569D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8FF-623B-4DC6-B63F-6436D9C2D761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1C58-D3AC-4986-9EB0-042BC5569D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8FF-623B-4DC6-B63F-6436D9C2D761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1C58-D3AC-4986-9EB0-042BC5569D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8FF-623B-4DC6-B63F-6436D9C2D761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1C58-D3AC-4986-9EB0-042BC5569D1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7338FF-623B-4DC6-B63F-6436D9C2D761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261C58-D3AC-4986-9EB0-042BC5569D1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6250" y="4929188"/>
            <a:ext cx="4500563" cy="1571625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начальных классов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СОШ №262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Санкт-Петербург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Бердышева Гульнара </a:t>
            </a:r>
            <a:r>
              <a:rPr lang="ru-RU" sz="20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Рауфовна</a:t>
            </a:r>
            <a:endParaRPr lang="ru-RU" sz="20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44583" y="3789040"/>
            <a:ext cx="5786478" cy="10156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Части речи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63284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62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5950" y="3861048"/>
            <a:ext cx="5025645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Имя существительное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0198" y="4725144"/>
            <a:ext cx="4991575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Имя прилагательное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5950" y="5634826"/>
            <a:ext cx="4991575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Глагол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542" y="4005064"/>
            <a:ext cx="271232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979712" y="195545"/>
            <a:ext cx="502564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Части речи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1268760"/>
            <a:ext cx="6336704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Части речи – </a:t>
            </a: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это слова, которые называют все, что нас окружает : </a:t>
            </a:r>
          </a:p>
          <a:p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предметы, людей, </a:t>
            </a:r>
          </a:p>
          <a:p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их действия, признаки.</a:t>
            </a:r>
            <a:endParaRPr lang="ru-RU" sz="2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2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080" y="3789040"/>
            <a:ext cx="3111599" cy="277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7784" y="855154"/>
            <a:ext cx="433636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Физкультминутка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http://oprezi.ru/fl/image.raw?view=image&amp;type=img&amp;id=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33" y="2636912"/>
            <a:ext cx="5715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6632"/>
            <a:ext cx="2000264" cy="2000264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 descr="http://cs10801.vk.me/g17283961/a_b0c0d2d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293" y="659369"/>
            <a:ext cx="19050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58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60648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Задайте вопрос к рисунку, используя вопросы и называя часть речи: имя существительное, имя прилагательное, глагол.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647" y="183030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к</a:t>
            </a:r>
            <a:r>
              <a:rPr lang="ru-RU" sz="2000" dirty="0" smtClean="0"/>
              <a:t>то? </a:t>
            </a:r>
            <a:r>
              <a:rPr lang="ru-RU" sz="2000" dirty="0"/>
              <a:t>ч</a:t>
            </a:r>
            <a:r>
              <a:rPr lang="ru-RU" sz="2000" dirty="0" smtClean="0"/>
              <a:t>то? какой? какая? какое какие? </a:t>
            </a:r>
            <a:r>
              <a:rPr lang="ru-RU" sz="2000" dirty="0"/>
              <a:t>ч</a:t>
            </a:r>
            <a:r>
              <a:rPr lang="ru-RU" sz="2000" dirty="0" smtClean="0"/>
              <a:t>то делают?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34646" y="2236222"/>
            <a:ext cx="646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ч</a:t>
            </a:r>
            <a:r>
              <a:rPr lang="ru-RU" dirty="0" smtClean="0"/>
              <a:t>то делает?</a:t>
            </a:r>
            <a:endParaRPr lang="ru-RU" dirty="0"/>
          </a:p>
        </p:txBody>
      </p:sp>
      <p:pic>
        <p:nvPicPr>
          <p:cNvPr id="6" name="Picture 4" descr="золот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876631"/>
            <a:ext cx="1872208" cy="1643644"/>
          </a:xfrm>
          <a:prstGeom prst="rect">
            <a:avLst/>
          </a:prstGeom>
          <a:noFill/>
        </p:spPr>
      </p:pic>
      <p:pic>
        <p:nvPicPr>
          <p:cNvPr id="7" name="Picture 6" descr="MPj040046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972" y="2924944"/>
            <a:ext cx="1800200" cy="157163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5" descr="36132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8518" y="2876631"/>
            <a:ext cx="1656184" cy="1571636"/>
          </a:xfrm>
          <a:prstGeom prst="rect">
            <a:avLst/>
          </a:prstGeom>
          <a:noFill/>
        </p:spPr>
      </p:pic>
      <p:pic>
        <p:nvPicPr>
          <p:cNvPr id="9" name="Picture 5" descr="ambulanc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006" y="5013176"/>
            <a:ext cx="2233315" cy="1201118"/>
          </a:xfrm>
          <a:prstGeom prst="rect">
            <a:avLst/>
          </a:prstGeom>
          <a:noFill/>
        </p:spPr>
      </p:pic>
      <p:pic>
        <p:nvPicPr>
          <p:cNvPr id="10" name="Picture 5" descr="цветкаранд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797153"/>
            <a:ext cx="1872208" cy="1590164"/>
          </a:xfrm>
          <a:prstGeom prst="rect">
            <a:avLst/>
          </a:prstGeom>
          <a:noFill/>
        </p:spPr>
      </p:pic>
      <p:pic>
        <p:nvPicPr>
          <p:cNvPr id="3074" name="Picture 2" descr="http://gov.cap.ru/home/20/!anton/konkurs/detskij_risunok/win/1/17.01.2011%2010-06-29_06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10" y="4653136"/>
            <a:ext cx="284583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43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lares"/>
          <p:cNvPicPr>
            <a:picLocks noGrp="1" noChangeAspect="1" noChangeArrowheads="1"/>
          </p:cNvPicPr>
          <p:nvPr>
            <p:ph/>
          </p:nvPr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3541713"/>
            <a:ext cx="3744913" cy="3316287"/>
          </a:xfrm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84213" y="0"/>
            <a:ext cx="7273925" cy="4824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403350" y="692150"/>
            <a:ext cx="67691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ru-RU" altLang="ru-RU" sz="1600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755650" y="188913"/>
            <a:ext cx="72739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5400">
                <a:solidFill>
                  <a:srgbClr val="000066"/>
                </a:solidFill>
                <a:latin typeface="Times New Roman" pitchFamily="18" charset="0"/>
              </a:rPr>
              <a:t>чтобы узнать, какой частью речи является слово, надо поставить к нему вопрос и определить, что обозначает слово</a:t>
            </a:r>
            <a:r>
              <a:rPr lang="ru-RU" altLang="ru-RU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 rot="1077180">
            <a:off x="3851275" y="5157788"/>
            <a:ext cx="1728788" cy="574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886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  <p:bldP spid="35844" grpId="0"/>
      <p:bldP spid="35845" grpId="0"/>
      <p:bldP spid="358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6929486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Прочитайте стихотворение</a:t>
            </a:r>
            <a:endParaRPr lang="ru-RU" sz="3200" b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428868"/>
            <a:ext cx="3019436" cy="3500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000496" y="1785926"/>
            <a:ext cx="4286280" cy="3847207"/>
          </a:xfrm>
          <a:prstGeom prst="rect">
            <a:avLst/>
          </a:prstGeom>
          <a:solidFill>
            <a:schemeClr val="bg1"/>
          </a:solidFill>
        </p:spPr>
        <p:txBody>
          <a:bodyPr wrap="square" numCol="1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Зима недаром злится,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Прошла ее пора – 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Весна в окно стучится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гонит со двора. 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все засуетилось. 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Все гонит зиму вон,-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жаворонки в небе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Уж подняли трезвон. </a:t>
            </a:r>
          </a:p>
          <a:p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000496" y="4714884"/>
            <a:ext cx="4286280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Зима еще хлопочет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 на весну ворчит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Та ей в глаза хохочет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И пуще лишь шумит.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96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5" descr="lares"/>
          <p:cNvPicPr>
            <a:picLocks noGrp="1" noChangeAspect="1" noChangeArrowheads="1"/>
          </p:cNvPicPr>
          <p:nvPr>
            <p:ph/>
          </p:nvPr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3541713"/>
            <a:ext cx="3744913" cy="3316287"/>
          </a:xfrm>
        </p:spPr>
      </p:pic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1476375" y="1268413"/>
            <a:ext cx="6769100" cy="3887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1692275" y="1052513"/>
            <a:ext cx="676910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ru-RU" altLang="ru-RU" sz="1600"/>
          </a:p>
          <a:p>
            <a:pPr eaLnBrk="1" hangingPunct="1">
              <a:spcBef>
                <a:spcPct val="20000"/>
              </a:spcBef>
            </a:pPr>
            <a:r>
              <a:rPr lang="ru-RU" altLang="ru-RU" sz="4800">
                <a:latin typeface="Times New Roman" pitchFamily="18" charset="0"/>
              </a:rPr>
              <a:t>1. задай к слову вопрос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4800">
                <a:latin typeface="Times New Roman" pitchFamily="18" charset="0"/>
              </a:rPr>
              <a:t>2. определи, что обозначает слово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4800">
                <a:latin typeface="Times New Roman" pitchFamily="18" charset="0"/>
              </a:rPr>
              <a:t>3. назови часть речи</a:t>
            </a: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3851275" y="5013325"/>
            <a:ext cx="1728788" cy="574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2700338" y="0"/>
            <a:ext cx="41338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7200" b="1">
                <a:solidFill>
                  <a:srgbClr val="0000CC"/>
                </a:solidFill>
                <a:latin typeface="Times New Roman" pitchFamily="18" charset="0"/>
              </a:rPr>
              <a:t>алгоритм</a:t>
            </a:r>
          </a:p>
        </p:txBody>
      </p:sp>
    </p:spTree>
    <p:extLst>
      <p:ext uri="{BB962C8B-B14F-4D97-AF65-F5344CB8AC3E}">
        <p14:creationId xmlns:p14="http://schemas.microsoft.com/office/powerpoint/2010/main" val="271975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8" grpId="0" animBg="1"/>
      <p:bldP spid="13329" grpId="0"/>
      <p:bldP spid="133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86314">
            <a:off x="1660525" y="884238"/>
            <a:ext cx="5753100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InfoUrok.ru</a:t>
            </a:r>
            <a:endParaRPr lang="ru-RU"/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 rot="-399904">
            <a:off x="2232025" y="1692275"/>
            <a:ext cx="460851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800" b="1" i="1">
                <a:solidFill>
                  <a:srgbClr val="002060"/>
                </a:solidFill>
                <a:latin typeface="Calibri" pitchFamily="34" charset="0"/>
              </a:rPr>
              <a:t>Я научился…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800" b="1" i="1">
                <a:solidFill>
                  <a:srgbClr val="002060"/>
                </a:solidFill>
                <a:latin typeface="Calibri" pitchFamily="34" charset="0"/>
              </a:rPr>
              <a:t>Мне было интересно…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800" b="1" i="1">
                <a:solidFill>
                  <a:srgbClr val="002060"/>
                </a:solidFill>
                <a:latin typeface="Calibri" pitchFamily="34" charset="0"/>
              </a:rPr>
              <a:t>Мне было трудно…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800" b="1" i="1">
                <a:solidFill>
                  <a:srgbClr val="002060"/>
                </a:solidFill>
                <a:latin typeface="Calibri" pitchFamily="34" charset="0"/>
              </a:rPr>
              <a:t>Мне понравилось…</a:t>
            </a:r>
            <a:endParaRPr lang="ru-RU" sz="28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 rot="-405028">
            <a:off x="1689100" y="4127500"/>
            <a:ext cx="4572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  <a:latin typeface="Segoe Script" pitchFamily="34" charset="0"/>
              </a:rPr>
              <a:t>Молодцы!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27313" y="153988"/>
            <a:ext cx="366395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Сегодня на уроке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 rot="-456046">
            <a:off x="6184900" y="3705225"/>
            <a:ext cx="9858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FF0000"/>
                </a:solidFill>
                <a:latin typeface="Segoe Script" pitchFamily="34" charset="0"/>
              </a:rPr>
              <a:t>5+</a:t>
            </a:r>
          </a:p>
        </p:txBody>
      </p:sp>
    </p:spTree>
    <p:extLst>
      <p:ext uri="{BB962C8B-B14F-4D97-AF65-F5344CB8AC3E}">
        <p14:creationId xmlns:p14="http://schemas.microsoft.com/office/powerpoint/2010/main" val="391381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3097213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05273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Звенит школьный звонок.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2180944"/>
            <a:ext cx="5159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новый урок.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65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InfoUrok.ru</a:t>
            </a:r>
            <a:endParaRPr lang="ru-RU"/>
          </a:p>
        </p:txBody>
      </p:sp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2916238" y="1774825"/>
            <a:ext cx="2844800" cy="3959225"/>
            <a:chOff x="2915468" y="1774081"/>
            <a:chExt cx="2844800" cy="3959225"/>
          </a:xfrm>
        </p:grpSpPr>
        <p:sp>
          <p:nvSpPr>
            <p:cNvPr id="18437" name="Line 4"/>
            <p:cNvSpPr>
              <a:spLocks noChangeShapeType="1"/>
            </p:cNvSpPr>
            <p:nvPr/>
          </p:nvSpPr>
          <p:spPr bwMode="auto">
            <a:xfrm>
              <a:off x="3707631" y="2132856"/>
              <a:ext cx="0" cy="360045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8" name="Line 5"/>
            <p:cNvSpPr>
              <a:spLocks noChangeShapeType="1"/>
            </p:cNvSpPr>
            <p:nvPr/>
          </p:nvSpPr>
          <p:spPr bwMode="auto">
            <a:xfrm flipH="1">
              <a:off x="2915468" y="3645744"/>
              <a:ext cx="792163" cy="2016125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9" name="Line 6"/>
            <p:cNvSpPr>
              <a:spLocks noChangeShapeType="1"/>
            </p:cNvSpPr>
            <p:nvPr/>
          </p:nvSpPr>
          <p:spPr bwMode="auto">
            <a:xfrm flipV="1">
              <a:off x="3707631" y="2132856"/>
              <a:ext cx="1368425" cy="360045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0" name="Line 7"/>
            <p:cNvSpPr>
              <a:spLocks noChangeShapeType="1"/>
            </p:cNvSpPr>
            <p:nvPr/>
          </p:nvSpPr>
          <p:spPr bwMode="auto">
            <a:xfrm>
              <a:off x="5076056" y="2132856"/>
              <a:ext cx="0" cy="360045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1" name="Line 8"/>
            <p:cNvSpPr>
              <a:spLocks noChangeShapeType="1"/>
            </p:cNvSpPr>
            <p:nvPr/>
          </p:nvSpPr>
          <p:spPr bwMode="auto">
            <a:xfrm>
              <a:off x="5039543" y="2132856"/>
              <a:ext cx="647700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2" name="Line 9"/>
            <p:cNvSpPr>
              <a:spLocks noChangeShapeType="1"/>
            </p:cNvSpPr>
            <p:nvPr/>
          </p:nvSpPr>
          <p:spPr bwMode="auto">
            <a:xfrm>
              <a:off x="5076056" y="3717181"/>
              <a:ext cx="647700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3" name="Line 10"/>
            <p:cNvSpPr>
              <a:spLocks noChangeShapeType="1"/>
            </p:cNvSpPr>
            <p:nvPr/>
          </p:nvSpPr>
          <p:spPr bwMode="auto">
            <a:xfrm>
              <a:off x="5039543" y="5711608"/>
              <a:ext cx="720725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4" name="AutoShape 11"/>
            <p:cNvSpPr>
              <a:spLocks/>
            </p:cNvSpPr>
            <p:nvPr/>
          </p:nvSpPr>
          <p:spPr bwMode="auto">
            <a:xfrm>
              <a:off x="3131368" y="2205881"/>
              <a:ext cx="576263" cy="1439863"/>
            </a:xfrm>
            <a:prstGeom prst="leftBracket">
              <a:avLst>
                <a:gd name="adj" fmla="val 124931"/>
              </a:avLst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8445" name="AutoShape 12"/>
            <p:cNvSpPr>
              <a:spLocks/>
            </p:cNvSpPr>
            <p:nvPr/>
          </p:nvSpPr>
          <p:spPr bwMode="auto">
            <a:xfrm>
              <a:off x="3707631" y="3645744"/>
              <a:ext cx="647700" cy="2016125"/>
            </a:xfrm>
            <a:prstGeom prst="rightBracket">
              <a:avLst>
                <a:gd name="adj" fmla="val 155637"/>
              </a:avLst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8446" name="Line 13"/>
            <p:cNvSpPr>
              <a:spLocks noChangeShapeType="1"/>
            </p:cNvSpPr>
            <p:nvPr/>
          </p:nvSpPr>
          <p:spPr bwMode="auto">
            <a:xfrm>
              <a:off x="3275831" y="4725244"/>
              <a:ext cx="431800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7" name="Line 18"/>
            <p:cNvSpPr>
              <a:spLocks noChangeShapeType="1"/>
            </p:cNvSpPr>
            <p:nvPr/>
          </p:nvSpPr>
          <p:spPr bwMode="auto">
            <a:xfrm>
              <a:off x="4071986" y="1774081"/>
              <a:ext cx="215900" cy="2159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8" name="Line 19"/>
            <p:cNvSpPr>
              <a:spLocks noChangeShapeType="1"/>
            </p:cNvSpPr>
            <p:nvPr/>
          </p:nvSpPr>
          <p:spPr bwMode="auto">
            <a:xfrm flipV="1">
              <a:off x="4247381" y="1774081"/>
              <a:ext cx="215900" cy="2159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AutoShape 23"/>
          <p:cNvSpPr>
            <a:spLocks noChangeArrowheads="1"/>
          </p:cNvSpPr>
          <p:nvPr/>
        </p:nvSpPr>
        <p:spPr bwMode="auto">
          <a:xfrm>
            <a:off x="6556375" y="1412875"/>
            <a:ext cx="1295400" cy="4679950"/>
          </a:xfrm>
          <a:prstGeom prst="verticalScroll">
            <a:avLst>
              <a:gd name="adj" fmla="val 2500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rgbClr val="A50021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A50021"/>
                </a:solidFill>
                <a:latin typeface="+mn-lt"/>
                <a:cs typeface="+mn-cs"/>
              </a:rPr>
              <a:t>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A50021"/>
                </a:solidFill>
                <a:latin typeface="+mn-lt"/>
                <a:cs typeface="+mn-cs"/>
              </a:rPr>
              <a:t>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A50021"/>
                </a:solidFill>
                <a:latin typeface="+mn-lt"/>
                <a:cs typeface="+mn-cs"/>
              </a:rPr>
              <a:t>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A50021"/>
                </a:solidFill>
                <a:latin typeface="+mn-lt"/>
                <a:cs typeface="+mn-cs"/>
              </a:rPr>
              <a:t>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A50021"/>
                </a:solidFill>
                <a:latin typeface="+mn-lt"/>
                <a:cs typeface="+mn-cs"/>
              </a:rPr>
              <a:t>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A50021"/>
                </a:solidFill>
                <a:latin typeface="+mn-lt"/>
                <a:cs typeface="+mn-cs"/>
              </a:rPr>
              <a:t>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A50021"/>
                </a:solidFill>
                <a:latin typeface="+mn-lt"/>
                <a:cs typeface="+mn-cs"/>
              </a:rPr>
              <a:t>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419225" y="333375"/>
            <a:ext cx="669766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B050"/>
                </a:solidFill>
                <a:latin typeface="Calibri" pitchFamily="34" charset="0"/>
              </a:rPr>
              <a:t> Какие буквы спрятались? </a:t>
            </a:r>
          </a:p>
        </p:txBody>
      </p:sp>
    </p:spTree>
    <p:extLst>
      <p:ext uri="{BB962C8B-B14F-4D97-AF65-F5344CB8AC3E}">
        <p14:creationId xmlns:p14="http://schemas.microsoft.com/office/powerpoint/2010/main" val="203868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001713" y="4076700"/>
            <a:ext cx="8004175" cy="216058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r>
              <a:rPr lang="ru-RU" sz="4800" b="1" i="1" dirty="0" smtClean="0"/>
              <a:t>     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i="1" dirty="0" smtClean="0"/>
              <a:t>  </a:t>
            </a:r>
            <a:r>
              <a:rPr lang="ru-RU" sz="4400" b="1" i="1" dirty="0" smtClean="0"/>
              <a:t>                           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i="1" dirty="0" smtClean="0"/>
              <a:t>   </a:t>
            </a:r>
            <a:endParaRPr lang="ru-RU" sz="4400" i="1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400" i="1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400" i="1" dirty="0"/>
          </a:p>
        </p:txBody>
      </p:sp>
      <p:cxnSp>
        <p:nvCxnSpPr>
          <p:cNvPr id="6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755650" y="1955512"/>
            <a:ext cx="7781131" cy="15876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755650" y="2205038"/>
            <a:ext cx="76327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" name="Прямая соединительная линия 7"/>
          <p:cNvCxnSpPr>
            <a:cxnSpLocks noChangeShapeType="1"/>
          </p:cNvCxnSpPr>
          <p:nvPr/>
        </p:nvCxnSpPr>
        <p:spPr bwMode="auto">
          <a:xfrm>
            <a:off x="755650" y="3073400"/>
            <a:ext cx="76327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755650" y="3284538"/>
            <a:ext cx="76327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2" name="Прямоугольник 11"/>
          <p:cNvSpPr/>
          <p:nvPr/>
        </p:nvSpPr>
        <p:spPr>
          <a:xfrm>
            <a:off x="2916238" y="333375"/>
            <a:ext cx="3608387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Чистописание</a:t>
            </a:r>
          </a:p>
        </p:txBody>
      </p:sp>
      <p:sp>
        <p:nvSpPr>
          <p:cNvPr id="13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InfoUrok.ru</a:t>
            </a:r>
            <a:endParaRPr lang="ru-RU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152650" y="1730375"/>
            <a:ext cx="288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 dirty="0" smtClean="0">
                <a:latin typeface="Calibri" pitchFamily="34" charset="0"/>
              </a:rPr>
              <a:t> </a:t>
            </a:r>
            <a:endParaRPr lang="ru-RU" sz="3600" dirty="0">
              <a:latin typeface="Calibri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9236" y="4507417"/>
            <a:ext cx="113347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8344" y="4507417"/>
            <a:ext cx="1028700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2344" y="4701092"/>
            <a:ext cx="1208087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710398" y="3933056"/>
            <a:ext cx="75709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55650" y="40767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755650" y="40767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710398" y="4149080"/>
            <a:ext cx="75607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55650" y="1730374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alibri" panose="020F0502020204030204" pitchFamily="34" charset="0"/>
              </a:rPr>
              <a:t>а  я  о  е  ы  и  й</a:t>
            </a:r>
            <a:endParaRPr lang="ru-RU" sz="3600" dirty="0">
              <a:latin typeface="Calibri" panose="020F050202020403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94668" y="2810272"/>
            <a:ext cx="695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alibri" panose="020F0502020204030204" pitchFamily="34" charset="0"/>
              </a:rPr>
              <a:t>М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а</a:t>
            </a:r>
            <a:r>
              <a:rPr lang="ru-RU" sz="3600" dirty="0" smtClean="0">
                <a:latin typeface="Calibri" panose="020F0502020204030204" pitchFamily="34" charset="0"/>
              </a:rPr>
              <a:t>льч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и</a:t>
            </a:r>
            <a:r>
              <a:rPr lang="ru-RU" sz="3600" dirty="0" smtClean="0">
                <a:latin typeface="Calibri" panose="020F0502020204030204" pitchFamily="34" charset="0"/>
              </a:rPr>
              <a:t>ш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е</a:t>
            </a:r>
            <a:r>
              <a:rPr lang="ru-RU" sz="3600" dirty="0" smtClean="0">
                <a:latin typeface="Calibri" panose="020F0502020204030204" pitchFamily="34" charset="0"/>
              </a:rPr>
              <a:t>к   р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а</a:t>
            </a:r>
            <a:r>
              <a:rPr lang="ru-RU" sz="3600" dirty="0" smtClean="0">
                <a:latin typeface="Calibri" panose="020F0502020204030204" pitchFamily="34" charset="0"/>
              </a:rPr>
              <a:t>д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о</a:t>
            </a:r>
            <a:r>
              <a:rPr lang="ru-RU" sz="3600" dirty="0" smtClean="0">
                <a:latin typeface="Calibri" panose="020F0502020204030204" pitchFamily="34" charset="0"/>
              </a:rPr>
              <a:t>стн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ый</a:t>
            </a:r>
            <a:r>
              <a:rPr lang="ru-RU" sz="3600" dirty="0" smtClean="0">
                <a:latin typeface="Calibri" panose="020F0502020204030204" pitchFamily="34" charset="0"/>
              </a:rPr>
              <a:t>   н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а</a:t>
            </a:r>
            <a:r>
              <a:rPr lang="ru-RU" sz="3600" dirty="0" smtClean="0">
                <a:latin typeface="Calibri" panose="020F0502020204030204" pitchFamily="34" charset="0"/>
              </a:rPr>
              <a:t>р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о</a:t>
            </a:r>
            <a:r>
              <a:rPr lang="ru-RU" sz="3600" dirty="0" smtClean="0">
                <a:latin typeface="Calibri" panose="020F0502020204030204" pitchFamily="34" charset="0"/>
              </a:rPr>
              <a:t>д</a:t>
            </a:r>
            <a:endParaRPr lang="ru-RU" sz="3600" dirty="0">
              <a:latin typeface="Calibri" panose="020F050202020403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98138" y="3669359"/>
            <a:ext cx="6573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alibri" panose="020F0502020204030204" pitchFamily="34" charset="0"/>
              </a:rPr>
              <a:t>К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о</a:t>
            </a:r>
            <a:r>
              <a:rPr lang="ru-RU" sz="3600" dirty="0" smtClean="0">
                <a:latin typeface="Calibri" panose="020F0502020204030204" pitchFamily="34" charset="0"/>
              </a:rPr>
              <a:t>ньк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а</a:t>
            </a:r>
            <a:r>
              <a:rPr lang="ru-RU" sz="3600" dirty="0" smtClean="0">
                <a:latin typeface="Calibri" panose="020F0502020204030204" pitchFamily="34" charset="0"/>
              </a:rPr>
              <a:t>м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и</a:t>
            </a:r>
            <a:r>
              <a:rPr lang="ru-RU" sz="3600" dirty="0" smtClean="0">
                <a:latin typeface="Calibri" panose="020F0502020204030204" pitchFamily="34" charset="0"/>
              </a:rPr>
              <a:t>  звучн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о</a:t>
            </a:r>
            <a:r>
              <a:rPr lang="ru-RU" sz="3600" dirty="0" smtClean="0">
                <a:latin typeface="Calibri" panose="020F0502020204030204" pitchFamily="34" charset="0"/>
              </a:rPr>
              <a:t>  р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е</a:t>
            </a:r>
            <a:r>
              <a:rPr lang="ru-RU" sz="3600" dirty="0" smtClean="0">
                <a:latin typeface="Calibri" panose="020F0502020204030204" pitchFamily="34" charset="0"/>
              </a:rPr>
              <a:t>ж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е</a:t>
            </a:r>
            <a:r>
              <a:rPr lang="ru-RU" sz="3600" dirty="0" smtClean="0">
                <a:latin typeface="Calibri" panose="020F0502020204030204" pitchFamily="34" charset="0"/>
              </a:rPr>
              <a:t>т  лёд.</a:t>
            </a:r>
            <a:endParaRPr lang="ru-RU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8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1125538"/>
            <a:ext cx="9147175" cy="46402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75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http://mir-skazki.org/images/narodnye_skazk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4214813"/>
            <a:ext cx="25765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29015" y="476672"/>
            <a:ext cx="250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048645" y="1237982"/>
            <a:ext cx="3076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</a:t>
            </a:r>
            <a:r>
              <a:rPr lang="ru-RU" sz="2000" dirty="0" smtClean="0">
                <a:solidFill>
                  <a:srgbClr val="C00000"/>
                </a:solidFill>
              </a:rPr>
              <a:t>Е</a:t>
            </a:r>
            <a:r>
              <a:rPr lang="ru-RU" sz="2000" dirty="0" smtClean="0"/>
              <a:t>БЯТА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907723" y="1838147"/>
            <a:ext cx="1285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БЕЛ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О</a:t>
            </a:r>
            <a:r>
              <a:rPr lang="ru-RU" sz="2000" dirty="0" smtClean="0"/>
              <a:t>ЧКА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140312" y="1838147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ДЕР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Е</a:t>
            </a:r>
            <a:r>
              <a:rPr lang="ru-RU" sz="2000" dirty="0" smtClean="0"/>
              <a:t>В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О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69477" y="2548935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ПАРК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50210" y="422959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ЗАБОТЛ</a:t>
            </a:r>
            <a:r>
              <a:rPr lang="ru-RU" sz="2000" dirty="0" smtClean="0">
                <a:solidFill>
                  <a:srgbClr val="C00000"/>
                </a:solidFill>
              </a:rPr>
              <a:t>И</a:t>
            </a:r>
            <a:r>
              <a:rPr lang="ru-RU" sz="2000" dirty="0" smtClean="0"/>
              <a:t>ВЫЕ</a:t>
            </a:r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251520" y="486916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ЗИМНИЙ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1726374" y="5069215"/>
            <a:ext cx="1824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ПУШ</a:t>
            </a:r>
            <a:r>
              <a:rPr lang="ru-RU" sz="2000" dirty="0" smtClean="0">
                <a:solidFill>
                  <a:srgbClr val="C00000"/>
                </a:solidFill>
              </a:rPr>
              <a:t>И</a:t>
            </a:r>
            <a:r>
              <a:rPr lang="ru-RU" sz="2000" dirty="0" smtClean="0"/>
              <a:t>СТАЯ</a:t>
            </a:r>
            <a:endParaRPr lang="ru-RU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683568" y="5656757"/>
            <a:ext cx="195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ВЫСОК</a:t>
            </a:r>
            <a:r>
              <a:rPr lang="ru-RU" dirty="0" smtClean="0">
                <a:solidFill>
                  <a:srgbClr val="C00000"/>
                </a:solidFill>
              </a:rPr>
              <a:t>О</a:t>
            </a:r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365930" y="4214813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УГ</a:t>
            </a:r>
            <a:r>
              <a:rPr lang="ru-RU" sz="2000" dirty="0" smtClean="0">
                <a:solidFill>
                  <a:srgbClr val="C00000"/>
                </a:solidFill>
              </a:rPr>
              <a:t>О</a:t>
            </a:r>
            <a:r>
              <a:rPr lang="ru-RU" sz="2000" dirty="0" smtClean="0"/>
              <a:t>ЩАЛИ</a:t>
            </a:r>
            <a:endParaRPr lang="ru-RU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6125220" y="4699883"/>
            <a:ext cx="269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</a:t>
            </a:r>
            <a:r>
              <a:rPr lang="ru-RU" dirty="0" smtClean="0"/>
              <a:t>ЗБ</a:t>
            </a:r>
            <a:r>
              <a:rPr lang="ru-RU" dirty="0" smtClean="0">
                <a:solidFill>
                  <a:srgbClr val="C00000"/>
                </a:solidFill>
              </a:rPr>
              <a:t>И</a:t>
            </a:r>
            <a:r>
              <a:rPr lang="ru-RU" dirty="0" smtClean="0"/>
              <a:t>РА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ЕТСЯ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00192" y="518913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РАД</a:t>
            </a:r>
            <a:r>
              <a:rPr lang="ru-RU" sz="2000" dirty="0" smtClean="0">
                <a:solidFill>
                  <a:srgbClr val="C00000"/>
                </a:solidFill>
              </a:rPr>
              <a:t>О</a:t>
            </a:r>
            <a:r>
              <a:rPr lang="ru-RU" sz="2000" dirty="0" smtClean="0"/>
              <a:t>ВАЛИСЬ</a:t>
            </a:r>
            <a:endParaRPr lang="ru-RU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6221914" y="5682269"/>
            <a:ext cx="2532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</a:t>
            </a:r>
            <a:r>
              <a:rPr lang="ru-RU" dirty="0" smtClean="0">
                <a:solidFill>
                  <a:srgbClr val="C00000"/>
                </a:solidFill>
              </a:rPr>
              <a:t>И</a:t>
            </a:r>
            <a:r>
              <a:rPr lang="ru-RU" dirty="0" smtClean="0"/>
              <a:t>ШЛИ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20173572">
            <a:off x="647564" y="861302"/>
            <a:ext cx="136815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КТО?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56309">
            <a:off x="7092280" y="1061357"/>
            <a:ext cx="122413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ЧТО?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800656">
            <a:off x="600149" y="3455422"/>
            <a:ext cx="146298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Какие?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429652">
            <a:off x="467544" y="6157913"/>
            <a:ext cx="172819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Какая?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00192" y="3455422"/>
            <a:ext cx="2438463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что делали?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1153650">
            <a:off x="6016939" y="6021835"/>
            <a:ext cx="282085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ч</a:t>
            </a:r>
            <a:r>
              <a:rPr lang="ru-RU" sz="2800" dirty="0" smtClean="0">
                <a:solidFill>
                  <a:srgbClr val="7030A0"/>
                </a:solidFill>
              </a:rPr>
              <a:t>то делает?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67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57247" y="3571876"/>
            <a:ext cx="2571768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ПРИЛАГАТЕЛЬНОЕ</a:t>
            </a:r>
            <a:endParaRPr lang="ru-RU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3636" y="3500438"/>
            <a:ext cx="214314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ГЛАГОЛ</a:t>
            </a:r>
            <a:endParaRPr lang="ru-RU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0" descr="http://mir-skazki.org/images/narodnye_skazk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4214813"/>
            <a:ext cx="25765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29015" y="476672"/>
            <a:ext cx="250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39328" y="476672"/>
            <a:ext cx="307657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СУЩЕСТВИТЕЛЬНОЕ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048645" y="1237982"/>
            <a:ext cx="3076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</a:t>
            </a:r>
            <a:r>
              <a:rPr lang="ru-RU" sz="2000" dirty="0" smtClean="0">
                <a:solidFill>
                  <a:srgbClr val="C00000"/>
                </a:solidFill>
              </a:rPr>
              <a:t>Е</a:t>
            </a:r>
            <a:r>
              <a:rPr lang="ru-RU" sz="2000" dirty="0" smtClean="0"/>
              <a:t>БЯТА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907723" y="1838147"/>
            <a:ext cx="1285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БЕЛ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О</a:t>
            </a:r>
            <a:r>
              <a:rPr lang="ru-RU" sz="2000" dirty="0" smtClean="0"/>
              <a:t>ЧКА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140312" y="1838147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ДЕР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Е</a:t>
            </a:r>
            <a:r>
              <a:rPr lang="ru-RU" sz="2000" dirty="0" smtClean="0"/>
              <a:t>В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О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69477" y="2548935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ПАРК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50210" y="422959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ЗАБОТЛ</a:t>
            </a:r>
            <a:r>
              <a:rPr lang="ru-RU" sz="2000" dirty="0" smtClean="0">
                <a:solidFill>
                  <a:srgbClr val="C00000"/>
                </a:solidFill>
              </a:rPr>
              <a:t>И</a:t>
            </a:r>
            <a:r>
              <a:rPr lang="ru-RU" sz="2000" dirty="0" smtClean="0"/>
              <a:t>ВЫЕ</a:t>
            </a:r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251520" y="486916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ЗИМНИЙ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1726374" y="5069215"/>
            <a:ext cx="1824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ПУШ</a:t>
            </a:r>
            <a:r>
              <a:rPr lang="ru-RU" sz="2000" dirty="0" smtClean="0">
                <a:solidFill>
                  <a:srgbClr val="C00000"/>
                </a:solidFill>
              </a:rPr>
              <a:t>И</a:t>
            </a:r>
            <a:r>
              <a:rPr lang="ru-RU" sz="2000" dirty="0" smtClean="0"/>
              <a:t>СТАЯ</a:t>
            </a:r>
            <a:endParaRPr lang="ru-RU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683568" y="5857875"/>
            <a:ext cx="195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ВЫСОК</a:t>
            </a:r>
            <a:r>
              <a:rPr lang="ru-RU" dirty="0" smtClean="0">
                <a:solidFill>
                  <a:srgbClr val="C00000"/>
                </a:solidFill>
              </a:rPr>
              <a:t>О</a:t>
            </a:r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365930" y="4214813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УГ</a:t>
            </a:r>
            <a:r>
              <a:rPr lang="ru-RU" sz="2000" dirty="0" smtClean="0">
                <a:solidFill>
                  <a:srgbClr val="C00000"/>
                </a:solidFill>
              </a:rPr>
              <a:t>О</a:t>
            </a:r>
            <a:r>
              <a:rPr lang="ru-RU" sz="2000" dirty="0" smtClean="0"/>
              <a:t>ЩАЛИ</a:t>
            </a:r>
            <a:endParaRPr lang="ru-RU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6125220" y="4699883"/>
            <a:ext cx="269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</a:t>
            </a:r>
            <a:r>
              <a:rPr lang="ru-RU" dirty="0" smtClean="0"/>
              <a:t>ЗБ</a:t>
            </a:r>
            <a:r>
              <a:rPr lang="ru-RU" dirty="0" smtClean="0">
                <a:solidFill>
                  <a:srgbClr val="C00000"/>
                </a:solidFill>
              </a:rPr>
              <a:t>И</a:t>
            </a:r>
            <a:r>
              <a:rPr lang="ru-RU" dirty="0" smtClean="0"/>
              <a:t>РА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ЕТСЯ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00192" y="518913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РАД</a:t>
            </a:r>
            <a:r>
              <a:rPr lang="ru-RU" sz="2000" dirty="0" smtClean="0">
                <a:solidFill>
                  <a:srgbClr val="C00000"/>
                </a:solidFill>
              </a:rPr>
              <a:t>О</a:t>
            </a:r>
            <a:r>
              <a:rPr lang="ru-RU" sz="2000" dirty="0" smtClean="0"/>
              <a:t>ВАЛИСЬ</a:t>
            </a:r>
            <a:endParaRPr lang="ru-RU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6143636" y="5673209"/>
            <a:ext cx="2532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</a:t>
            </a:r>
            <a:r>
              <a:rPr lang="ru-RU" dirty="0" smtClean="0">
                <a:solidFill>
                  <a:srgbClr val="C00000"/>
                </a:solidFill>
              </a:rPr>
              <a:t>И</a:t>
            </a:r>
            <a:r>
              <a:rPr lang="ru-RU" dirty="0" smtClean="0"/>
              <a:t>ШЛИ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155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18488" cy="792435"/>
          </a:xfrm>
        </p:spPr>
        <p:txBody>
          <a:bodyPr/>
          <a:lstStyle/>
          <a:p>
            <a:pPr algn="ctr"/>
            <a:r>
              <a:rPr lang="ru-RU" altLang="ru-RU" sz="4000" dirty="0">
                <a:solidFill>
                  <a:schemeClr val="accent5">
                    <a:lumMod val="75000"/>
                  </a:schemeClr>
                </a:solidFill>
              </a:rPr>
              <a:t>Слова </a:t>
            </a:r>
            <a:r>
              <a:rPr lang="ru-RU" altLang="ru-RU" sz="4000" dirty="0" smtClean="0">
                <a:solidFill>
                  <a:schemeClr val="accent5">
                    <a:lumMod val="75000"/>
                  </a:schemeClr>
                </a:solidFill>
              </a:rPr>
              <a:t>– названия</a:t>
            </a:r>
            <a:br>
              <a:rPr lang="ru-RU" altLang="ru-RU" sz="4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altLang="ru-RU" sz="40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altLang="ru-RU" sz="4000" dirty="0">
                <a:solidFill>
                  <a:schemeClr val="accent5">
                    <a:lumMod val="75000"/>
                  </a:schemeClr>
                </a:solidFill>
              </a:rPr>
            </a:br>
            <a:endParaRPr lang="ru-RU" alt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1239" name="Group 3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102003"/>
              </p:ext>
            </p:extLst>
          </p:nvPr>
        </p:nvGraphicFramePr>
        <p:xfrm>
          <a:off x="250825" y="1052513"/>
          <a:ext cx="8891588" cy="5689602"/>
        </p:xfrm>
        <a:graphic>
          <a:graphicData uri="http://schemas.openxmlformats.org/drawingml/2006/table">
            <a:tbl>
              <a:tblPr/>
              <a:tblGrid>
                <a:gridCol w="2963863"/>
                <a:gridCol w="2963862"/>
                <a:gridCol w="2963863"/>
              </a:tblGrid>
              <a:tr h="1974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предметов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признаков предметов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действий предметов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ребята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зимний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угощали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бел</a:t>
                      </a:r>
                      <a:r>
                        <a:rPr kumimoji="0" lang="ru-RU" alt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о</a:t>
                      </a:r>
                      <a:r>
                        <a:rPr kumimoji="0" lang="ru-RU" alt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чка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заботливые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в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зб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и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ра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ется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парк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пушистая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радовались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4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дерево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высокое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пришли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50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1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6143625" y="1500188"/>
            <a:ext cx="2428875" cy="27860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429000" y="1500188"/>
            <a:ext cx="2428875" cy="27860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42938" y="1500188"/>
            <a:ext cx="2428875" cy="27860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25513" y="692138"/>
            <a:ext cx="7561263" cy="950912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СЛОВА-НАЗВАНИЯ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786" y="1643050"/>
            <a:ext cx="214314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868" y="1643050"/>
            <a:ext cx="214314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ПРИЗНАКОВ ПРЕДМЕТОВ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6512" y="1643050"/>
            <a:ext cx="214314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ДЕЙСТВИЙ ПРЕДМЕТОВ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5813" y="2786063"/>
            <a:ext cx="207168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Кто?</a:t>
            </a:r>
          </a:p>
          <a:p>
            <a:pPr algn="ctr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1875" y="2643188"/>
            <a:ext cx="207168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Какой?</a:t>
            </a:r>
          </a:p>
          <a:p>
            <a:pPr algn="ctr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Какая?</a:t>
            </a:r>
          </a:p>
          <a:p>
            <a:pPr algn="ctr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Какое?</a:t>
            </a:r>
          </a:p>
          <a:p>
            <a:pPr algn="ctr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15063" y="2643188"/>
            <a:ext cx="22860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делает?</a:t>
            </a:r>
          </a:p>
          <a:p>
            <a:pPr algn="ctr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делаем?</a:t>
            </a:r>
          </a:p>
          <a:p>
            <a:pPr algn="ctr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делают?</a:t>
            </a:r>
          </a:p>
          <a:p>
            <a:pPr algn="ctr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делали?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625" y="5429250"/>
            <a:ext cx="278606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ИМЯ СУЩЕСТВИТЕЛЬНОЕ</a:t>
            </a:r>
          </a:p>
          <a:p>
            <a:pPr algn="ctr">
              <a:defRPr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(сущ.)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9000" y="5426075"/>
            <a:ext cx="250031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ИМЯ ПРИЛАГАТЕЛЬНОЕ</a:t>
            </a:r>
          </a:p>
          <a:p>
            <a:pPr algn="ctr">
              <a:defRPr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(прил.)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57938" y="5426075"/>
            <a:ext cx="20716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ГЛАГОЛ</a:t>
            </a:r>
          </a:p>
          <a:p>
            <a:pPr algn="ctr">
              <a:defRPr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(гл.)</a:t>
            </a:r>
          </a:p>
        </p:txBody>
      </p:sp>
      <p:sp>
        <p:nvSpPr>
          <p:cNvPr id="15" name="Стрелка вправо с вырезом 14"/>
          <p:cNvSpPr/>
          <p:nvPr/>
        </p:nvSpPr>
        <p:spPr>
          <a:xfrm rot="5400000">
            <a:off x="1553744" y="4697024"/>
            <a:ext cx="464347" cy="428628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право с вырезом 17"/>
          <p:cNvSpPr/>
          <p:nvPr/>
        </p:nvSpPr>
        <p:spPr>
          <a:xfrm rot="5400000">
            <a:off x="4411265" y="4732744"/>
            <a:ext cx="464347" cy="428628"/>
          </a:xfrm>
          <a:prstGeom prst="notch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с вырезом 18"/>
          <p:cNvSpPr/>
          <p:nvPr/>
        </p:nvSpPr>
        <p:spPr>
          <a:xfrm rot="5400000">
            <a:off x="7197347" y="4697024"/>
            <a:ext cx="464347" cy="428628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1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2965</TotalTime>
  <Words>388</Words>
  <Application>Microsoft Office PowerPoint</Application>
  <PresentationFormat>Экран (4:3)</PresentationFormat>
  <Paragraphs>138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Слова – названия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Прочитайте стихотворение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Гульнара</dc:creator>
  <cp:lastModifiedBy>Гульнара</cp:lastModifiedBy>
  <cp:revision>97</cp:revision>
  <dcterms:created xsi:type="dcterms:W3CDTF">2016-07-08T18:59:58Z</dcterms:created>
  <dcterms:modified xsi:type="dcterms:W3CDTF">2016-07-18T11:45:53Z</dcterms:modified>
</cp:coreProperties>
</file>