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21" r:id="rId3"/>
    <p:sldId id="257" r:id="rId4"/>
    <p:sldId id="258" r:id="rId5"/>
    <p:sldId id="264" r:id="rId6"/>
    <p:sldId id="262" r:id="rId7"/>
    <p:sldId id="267" r:id="rId8"/>
    <p:sldId id="268" r:id="rId9"/>
    <p:sldId id="259" r:id="rId10"/>
    <p:sldId id="263" r:id="rId11"/>
    <p:sldId id="260" r:id="rId12"/>
    <p:sldId id="261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20" r:id="rId35"/>
    <p:sldId id="288" r:id="rId36"/>
    <p:sldId id="304" r:id="rId37"/>
    <p:sldId id="301" r:id="rId38"/>
    <p:sldId id="302" r:id="rId39"/>
    <p:sldId id="303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8A7B3-93DB-4F68-A1EE-B3758CBC81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FB0F949-DEB1-49F5-A686-5D7085A0CAC5}">
      <dgm:prSet phldrT="[Текст]"/>
      <dgm:spPr/>
      <dgm:t>
        <a:bodyPr/>
        <a:lstStyle/>
        <a:p>
          <a:r>
            <a:rPr lang="ru-RU" dirty="0" smtClean="0"/>
            <a:t>Общая часть</a:t>
          </a:r>
          <a:endParaRPr lang="ru-RU" dirty="0"/>
        </a:p>
      </dgm:t>
    </dgm:pt>
    <dgm:pt modelId="{726CE10F-37DA-43DD-9F83-0A8FC86F9E02}" type="parTrans" cxnId="{DB72A31B-CE00-4DB5-B7FE-5DC7AB5D638F}">
      <dgm:prSet/>
      <dgm:spPr/>
    </dgm:pt>
    <dgm:pt modelId="{6BBBE292-5E33-4583-9AE6-1AD17F30C88D}" type="sibTrans" cxnId="{DB72A31B-CE00-4DB5-B7FE-5DC7AB5D638F}">
      <dgm:prSet/>
      <dgm:spPr/>
    </dgm:pt>
    <dgm:pt modelId="{ADE4B4E4-D3DC-4929-9A60-F0E2EFD9C03B}">
      <dgm:prSet phldrT="[Текст]"/>
      <dgm:spPr/>
      <dgm:t>
        <a:bodyPr/>
        <a:lstStyle/>
        <a:p>
          <a:r>
            <a:rPr lang="ru-RU" dirty="0" smtClean="0"/>
            <a:t>Особенная часть</a:t>
          </a:r>
          <a:endParaRPr lang="ru-RU" dirty="0"/>
        </a:p>
      </dgm:t>
    </dgm:pt>
    <dgm:pt modelId="{BDAD9963-4198-40FE-BD31-9CFBC20C00E5}" type="parTrans" cxnId="{C121460F-4A40-49DD-8710-D00C4F523425}">
      <dgm:prSet/>
      <dgm:spPr/>
    </dgm:pt>
    <dgm:pt modelId="{9B56C4B3-9F4E-4954-A341-9BFD1AD6ED2D}" type="sibTrans" cxnId="{C121460F-4A40-49DD-8710-D00C4F523425}">
      <dgm:prSet/>
      <dgm:spPr/>
    </dgm:pt>
    <dgm:pt modelId="{2FE553F5-4B90-4F6A-A578-8D11AB3759A7}" type="pres">
      <dgm:prSet presAssocID="{9228A7B3-93DB-4F68-A1EE-B3758CBC8176}" presName="linearFlow" presStyleCnt="0">
        <dgm:presLayoutVars>
          <dgm:dir/>
          <dgm:resizeHandles val="exact"/>
        </dgm:presLayoutVars>
      </dgm:prSet>
      <dgm:spPr/>
    </dgm:pt>
    <dgm:pt modelId="{962FBF52-FF47-45CA-BFF9-71DB88B1F6B2}" type="pres">
      <dgm:prSet presAssocID="{9FB0F949-DEB1-49F5-A686-5D7085A0CAC5}" presName="composite" presStyleCnt="0"/>
      <dgm:spPr/>
    </dgm:pt>
    <dgm:pt modelId="{583218F4-E142-466D-A9DD-74A8659DF878}" type="pres">
      <dgm:prSet presAssocID="{9FB0F949-DEB1-49F5-A686-5D7085A0CAC5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BFB6DD-8648-4CAE-A5A1-5554EB13AB95}" type="pres">
      <dgm:prSet presAssocID="{9FB0F949-DEB1-49F5-A686-5D7085A0CAC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5C613-14FB-4B88-B305-BD54743D8827}" type="pres">
      <dgm:prSet presAssocID="{6BBBE292-5E33-4583-9AE6-1AD17F30C88D}" presName="spacing" presStyleCnt="0"/>
      <dgm:spPr/>
    </dgm:pt>
    <dgm:pt modelId="{7EFE2846-6C4B-42DD-9D44-8CF24B6F0AEE}" type="pres">
      <dgm:prSet presAssocID="{ADE4B4E4-D3DC-4929-9A60-F0E2EFD9C03B}" presName="composite" presStyleCnt="0"/>
      <dgm:spPr/>
    </dgm:pt>
    <dgm:pt modelId="{CE63068B-8AF1-4FDA-B8CE-D31C3EE03DA8}" type="pres">
      <dgm:prSet presAssocID="{ADE4B4E4-D3DC-4929-9A60-F0E2EFD9C03B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962EDD-4AF8-4EEB-9CE8-373DBF53FFE6}" type="pres">
      <dgm:prSet presAssocID="{ADE4B4E4-D3DC-4929-9A60-F0E2EFD9C03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6EC46-EBE9-4999-870A-8BD2284EAE09}" type="presOf" srcId="{9FB0F949-DEB1-49F5-A686-5D7085A0CAC5}" destId="{11BFB6DD-8648-4CAE-A5A1-5554EB13AB95}" srcOrd="0" destOrd="0" presId="urn:microsoft.com/office/officeart/2005/8/layout/vList3"/>
    <dgm:cxn modelId="{DB72A31B-CE00-4DB5-B7FE-5DC7AB5D638F}" srcId="{9228A7B3-93DB-4F68-A1EE-B3758CBC8176}" destId="{9FB0F949-DEB1-49F5-A686-5D7085A0CAC5}" srcOrd="0" destOrd="0" parTransId="{726CE10F-37DA-43DD-9F83-0A8FC86F9E02}" sibTransId="{6BBBE292-5E33-4583-9AE6-1AD17F30C88D}"/>
    <dgm:cxn modelId="{C121460F-4A40-49DD-8710-D00C4F523425}" srcId="{9228A7B3-93DB-4F68-A1EE-B3758CBC8176}" destId="{ADE4B4E4-D3DC-4929-9A60-F0E2EFD9C03B}" srcOrd="1" destOrd="0" parTransId="{BDAD9963-4198-40FE-BD31-9CFBC20C00E5}" sibTransId="{9B56C4B3-9F4E-4954-A341-9BFD1AD6ED2D}"/>
    <dgm:cxn modelId="{6FCA4C35-4FB1-400A-A604-BDF920F90240}" type="presOf" srcId="{9228A7B3-93DB-4F68-A1EE-B3758CBC8176}" destId="{2FE553F5-4B90-4F6A-A578-8D11AB3759A7}" srcOrd="0" destOrd="0" presId="urn:microsoft.com/office/officeart/2005/8/layout/vList3"/>
    <dgm:cxn modelId="{E23DE485-338B-4D80-ABD6-E3ACB2D9D1DD}" type="presOf" srcId="{ADE4B4E4-D3DC-4929-9A60-F0E2EFD9C03B}" destId="{0C962EDD-4AF8-4EEB-9CE8-373DBF53FFE6}" srcOrd="0" destOrd="0" presId="urn:microsoft.com/office/officeart/2005/8/layout/vList3"/>
    <dgm:cxn modelId="{8F8A2D56-E865-4137-82FD-52E8EA55A430}" type="presParOf" srcId="{2FE553F5-4B90-4F6A-A578-8D11AB3759A7}" destId="{962FBF52-FF47-45CA-BFF9-71DB88B1F6B2}" srcOrd="0" destOrd="0" presId="urn:microsoft.com/office/officeart/2005/8/layout/vList3"/>
    <dgm:cxn modelId="{8468A375-E5B3-4F7C-AD7A-2F770D5326D0}" type="presParOf" srcId="{962FBF52-FF47-45CA-BFF9-71DB88B1F6B2}" destId="{583218F4-E142-466D-A9DD-74A8659DF878}" srcOrd="0" destOrd="0" presId="urn:microsoft.com/office/officeart/2005/8/layout/vList3"/>
    <dgm:cxn modelId="{56F1F2F5-783A-4DBA-A521-0B38221C71F5}" type="presParOf" srcId="{962FBF52-FF47-45CA-BFF9-71DB88B1F6B2}" destId="{11BFB6DD-8648-4CAE-A5A1-5554EB13AB95}" srcOrd="1" destOrd="0" presId="urn:microsoft.com/office/officeart/2005/8/layout/vList3"/>
    <dgm:cxn modelId="{044113E7-AA35-4369-929C-EFA9B58DC12D}" type="presParOf" srcId="{2FE553F5-4B90-4F6A-A578-8D11AB3759A7}" destId="{E9B5C613-14FB-4B88-B305-BD54743D8827}" srcOrd="1" destOrd="0" presId="urn:microsoft.com/office/officeart/2005/8/layout/vList3"/>
    <dgm:cxn modelId="{204DBE43-9167-4F1E-8789-70C4392BFD2C}" type="presParOf" srcId="{2FE553F5-4B90-4F6A-A578-8D11AB3759A7}" destId="{7EFE2846-6C4B-42DD-9D44-8CF24B6F0AEE}" srcOrd="2" destOrd="0" presId="urn:microsoft.com/office/officeart/2005/8/layout/vList3"/>
    <dgm:cxn modelId="{F2E54EC4-A7BA-425C-A922-4D698581515C}" type="presParOf" srcId="{7EFE2846-6C4B-42DD-9D44-8CF24B6F0AEE}" destId="{CE63068B-8AF1-4FDA-B8CE-D31C3EE03DA8}" srcOrd="0" destOrd="0" presId="urn:microsoft.com/office/officeart/2005/8/layout/vList3"/>
    <dgm:cxn modelId="{BB9F32F0-F987-4668-AD63-CEA104E7344E}" type="presParOf" srcId="{7EFE2846-6C4B-42DD-9D44-8CF24B6F0AEE}" destId="{0C962EDD-4AF8-4EEB-9CE8-373DBF53FF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FF5EC-D72E-4EEF-B64C-565E426319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EE63515-A26C-4390-B966-204D06C37CED}">
      <dgm:prSet phldrT="[Текст]"/>
      <dgm:spPr/>
      <dgm:t>
        <a:bodyPr/>
        <a:lstStyle/>
        <a:p>
          <a:r>
            <a:rPr lang="ru-RU" dirty="0" smtClean="0"/>
            <a:t>Фактическое</a:t>
          </a:r>
          <a:endParaRPr lang="ru-RU" dirty="0"/>
        </a:p>
      </dgm:t>
    </dgm:pt>
    <dgm:pt modelId="{35316A68-25CF-4D2E-9328-F8D72DBAB0CC}" type="parTrans" cxnId="{EED11339-3BA5-4CD8-8F80-CCF2375D4C6C}">
      <dgm:prSet/>
      <dgm:spPr/>
    </dgm:pt>
    <dgm:pt modelId="{5573724B-EC60-437F-99EA-E26FD3787DF5}" type="sibTrans" cxnId="{EED11339-3BA5-4CD8-8F80-CCF2375D4C6C}">
      <dgm:prSet/>
      <dgm:spPr/>
    </dgm:pt>
    <dgm:pt modelId="{7A20937A-7B5F-4EBB-936C-4CF140CBED98}">
      <dgm:prSet phldrT="[Текст]"/>
      <dgm:spPr/>
      <dgm:t>
        <a:bodyPr/>
        <a:lstStyle/>
        <a:p>
          <a:r>
            <a:rPr lang="ru-RU" dirty="0" smtClean="0"/>
            <a:t>Юридическое</a:t>
          </a:r>
          <a:endParaRPr lang="ru-RU" dirty="0"/>
        </a:p>
      </dgm:t>
    </dgm:pt>
    <dgm:pt modelId="{95EE5EF5-FF56-4043-B5BE-9150F07B1EB4}" type="parTrans" cxnId="{10CEC4C6-B333-4D66-B934-18B8C4511BEE}">
      <dgm:prSet/>
      <dgm:spPr/>
    </dgm:pt>
    <dgm:pt modelId="{1901FEAE-2CFF-4B9A-B8F1-BA253D12F4B1}" type="sibTrans" cxnId="{10CEC4C6-B333-4D66-B934-18B8C4511BEE}">
      <dgm:prSet/>
      <dgm:spPr/>
    </dgm:pt>
    <dgm:pt modelId="{8019AA4E-A787-432E-BFF7-A0A13F806F1E}" type="pres">
      <dgm:prSet presAssocID="{230FF5EC-D72E-4EEF-B64C-565E42631949}" presName="linearFlow" presStyleCnt="0">
        <dgm:presLayoutVars>
          <dgm:dir/>
          <dgm:resizeHandles val="exact"/>
        </dgm:presLayoutVars>
      </dgm:prSet>
      <dgm:spPr/>
    </dgm:pt>
    <dgm:pt modelId="{F7B369B1-BF82-4FEE-A3A3-9CA4D3C20594}" type="pres">
      <dgm:prSet presAssocID="{1EE63515-A26C-4390-B966-204D06C37CED}" presName="composite" presStyleCnt="0"/>
      <dgm:spPr/>
    </dgm:pt>
    <dgm:pt modelId="{1DB5EC2E-D565-4CDA-A4F1-1CC60944919F}" type="pres">
      <dgm:prSet presAssocID="{1EE63515-A26C-4390-B966-204D06C37CE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51A08E-1F56-4A05-B825-140F3DA803D0}" type="pres">
      <dgm:prSet presAssocID="{1EE63515-A26C-4390-B966-204D06C37CE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03232-19FC-4E45-B0DB-80ECD1C5C180}" type="pres">
      <dgm:prSet presAssocID="{5573724B-EC60-437F-99EA-E26FD3787DF5}" presName="spacing" presStyleCnt="0"/>
      <dgm:spPr/>
    </dgm:pt>
    <dgm:pt modelId="{0981C9E8-5FFB-4857-865F-63F9A49B42F3}" type="pres">
      <dgm:prSet presAssocID="{7A20937A-7B5F-4EBB-936C-4CF140CBED98}" presName="composite" presStyleCnt="0"/>
      <dgm:spPr/>
    </dgm:pt>
    <dgm:pt modelId="{2499E9CB-E658-46C1-B59E-B83D360DCF1B}" type="pres">
      <dgm:prSet presAssocID="{7A20937A-7B5F-4EBB-936C-4CF140CBED98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72A1CF-9BA6-4280-9A64-34A3885BCBF3}" type="pres">
      <dgm:prSet presAssocID="{7A20937A-7B5F-4EBB-936C-4CF140CBED9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11339-3BA5-4CD8-8F80-CCF2375D4C6C}" srcId="{230FF5EC-D72E-4EEF-B64C-565E42631949}" destId="{1EE63515-A26C-4390-B966-204D06C37CED}" srcOrd="0" destOrd="0" parTransId="{35316A68-25CF-4D2E-9328-F8D72DBAB0CC}" sibTransId="{5573724B-EC60-437F-99EA-E26FD3787DF5}"/>
    <dgm:cxn modelId="{866E1F76-F71C-4C8D-8205-480B44215186}" type="presOf" srcId="{1EE63515-A26C-4390-B966-204D06C37CED}" destId="{2651A08E-1F56-4A05-B825-140F3DA803D0}" srcOrd="0" destOrd="0" presId="urn:microsoft.com/office/officeart/2005/8/layout/vList3"/>
    <dgm:cxn modelId="{10CEC4C6-B333-4D66-B934-18B8C4511BEE}" srcId="{230FF5EC-D72E-4EEF-B64C-565E42631949}" destId="{7A20937A-7B5F-4EBB-936C-4CF140CBED98}" srcOrd="1" destOrd="0" parTransId="{95EE5EF5-FF56-4043-B5BE-9150F07B1EB4}" sibTransId="{1901FEAE-2CFF-4B9A-B8F1-BA253D12F4B1}"/>
    <dgm:cxn modelId="{2DB54ABF-C41B-4794-A626-3948C865B768}" type="presOf" srcId="{7A20937A-7B5F-4EBB-936C-4CF140CBED98}" destId="{0472A1CF-9BA6-4280-9A64-34A3885BCBF3}" srcOrd="0" destOrd="0" presId="urn:microsoft.com/office/officeart/2005/8/layout/vList3"/>
    <dgm:cxn modelId="{3240E532-7834-46E0-9A31-EEAA5BAE7CC7}" type="presOf" srcId="{230FF5EC-D72E-4EEF-B64C-565E42631949}" destId="{8019AA4E-A787-432E-BFF7-A0A13F806F1E}" srcOrd="0" destOrd="0" presId="urn:microsoft.com/office/officeart/2005/8/layout/vList3"/>
    <dgm:cxn modelId="{7EBE1566-5E06-4E56-B515-E493DE67BA35}" type="presParOf" srcId="{8019AA4E-A787-432E-BFF7-A0A13F806F1E}" destId="{F7B369B1-BF82-4FEE-A3A3-9CA4D3C20594}" srcOrd="0" destOrd="0" presId="urn:microsoft.com/office/officeart/2005/8/layout/vList3"/>
    <dgm:cxn modelId="{43099B2E-D709-4EB9-9EA5-A46E7FE2F417}" type="presParOf" srcId="{F7B369B1-BF82-4FEE-A3A3-9CA4D3C20594}" destId="{1DB5EC2E-D565-4CDA-A4F1-1CC60944919F}" srcOrd="0" destOrd="0" presId="urn:microsoft.com/office/officeart/2005/8/layout/vList3"/>
    <dgm:cxn modelId="{ABE7D08F-68A2-4159-A59C-E60C5FDE8278}" type="presParOf" srcId="{F7B369B1-BF82-4FEE-A3A3-9CA4D3C20594}" destId="{2651A08E-1F56-4A05-B825-140F3DA803D0}" srcOrd="1" destOrd="0" presId="urn:microsoft.com/office/officeart/2005/8/layout/vList3"/>
    <dgm:cxn modelId="{545A76AE-486B-473D-BD52-4843594607C0}" type="presParOf" srcId="{8019AA4E-A787-432E-BFF7-A0A13F806F1E}" destId="{30D03232-19FC-4E45-B0DB-80ECD1C5C180}" srcOrd="1" destOrd="0" presId="urn:microsoft.com/office/officeart/2005/8/layout/vList3"/>
    <dgm:cxn modelId="{434E4D5F-CF30-4EA9-87E2-8ECEF843D342}" type="presParOf" srcId="{8019AA4E-A787-432E-BFF7-A0A13F806F1E}" destId="{0981C9E8-5FFB-4857-865F-63F9A49B42F3}" srcOrd="2" destOrd="0" presId="urn:microsoft.com/office/officeart/2005/8/layout/vList3"/>
    <dgm:cxn modelId="{D35A4917-165A-432F-8DEB-42F8A0354E15}" type="presParOf" srcId="{0981C9E8-5FFB-4857-865F-63F9A49B42F3}" destId="{2499E9CB-E658-46C1-B59E-B83D360DCF1B}" srcOrd="0" destOrd="0" presId="urn:microsoft.com/office/officeart/2005/8/layout/vList3"/>
    <dgm:cxn modelId="{CDF3DEBC-391B-4C59-9B5D-25B3BC7BBCFF}" type="presParOf" srcId="{0981C9E8-5FFB-4857-865F-63F9A49B42F3}" destId="{0472A1CF-9BA6-4280-9A64-34A3885BCB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B55BC-24BE-4EA1-8475-135291CC4C2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5FE0A8-6A77-4CA0-B0A4-F726DBF4D48E}">
      <dgm:prSet phldrT="[Текст]"/>
      <dgm:spPr/>
      <dgm:t>
        <a:bodyPr/>
        <a:lstStyle/>
        <a:p>
          <a:r>
            <a:rPr lang="ru-RU" dirty="0" smtClean="0"/>
            <a:t>Объект</a:t>
          </a:r>
          <a:endParaRPr lang="ru-RU" dirty="0"/>
        </a:p>
      </dgm:t>
    </dgm:pt>
    <dgm:pt modelId="{73FA1BBC-ED50-418B-9C21-EA4A6E0B846C}" type="parTrans" cxnId="{8272F993-E8AD-4D2D-BA00-4B6F7E61E68A}">
      <dgm:prSet/>
      <dgm:spPr/>
      <dgm:t>
        <a:bodyPr/>
        <a:lstStyle/>
        <a:p>
          <a:endParaRPr lang="ru-RU"/>
        </a:p>
      </dgm:t>
    </dgm:pt>
    <dgm:pt modelId="{1D59EC17-6382-45B1-8635-9F601B8B59D4}" type="sibTrans" cxnId="{8272F993-E8AD-4D2D-BA00-4B6F7E61E68A}">
      <dgm:prSet/>
      <dgm:spPr/>
      <dgm:t>
        <a:bodyPr/>
        <a:lstStyle/>
        <a:p>
          <a:endParaRPr lang="ru-RU"/>
        </a:p>
      </dgm:t>
    </dgm:pt>
    <dgm:pt modelId="{A50F741F-F7D9-4541-AEF7-7C74A67DECBD}">
      <dgm:prSet phldrT="[Текст]"/>
      <dgm:spPr/>
      <dgm:t>
        <a:bodyPr/>
        <a:lstStyle/>
        <a:p>
          <a:r>
            <a:rPr lang="ru-RU" dirty="0" smtClean="0"/>
            <a:t>Субъект</a:t>
          </a:r>
          <a:endParaRPr lang="ru-RU" dirty="0"/>
        </a:p>
      </dgm:t>
    </dgm:pt>
    <dgm:pt modelId="{A4BF8BDE-60EC-4EB1-8207-D04C145D8F71}" type="parTrans" cxnId="{DC48A71F-E7AA-4690-92DA-C93806E6DE43}">
      <dgm:prSet/>
      <dgm:spPr/>
      <dgm:t>
        <a:bodyPr/>
        <a:lstStyle/>
        <a:p>
          <a:endParaRPr lang="ru-RU"/>
        </a:p>
      </dgm:t>
    </dgm:pt>
    <dgm:pt modelId="{AD68A05E-3697-4795-A643-46B667C2D864}" type="sibTrans" cxnId="{DC48A71F-E7AA-4690-92DA-C93806E6DE43}">
      <dgm:prSet/>
      <dgm:spPr/>
      <dgm:t>
        <a:bodyPr/>
        <a:lstStyle/>
        <a:p>
          <a:endParaRPr lang="ru-RU"/>
        </a:p>
      </dgm:t>
    </dgm:pt>
    <dgm:pt modelId="{9D4CEADD-7EC7-4C93-8A36-40ECF5BB7A87}">
      <dgm:prSet phldrT="[Текст]"/>
      <dgm:spPr/>
      <dgm:t>
        <a:bodyPr/>
        <a:lstStyle/>
        <a:p>
          <a:r>
            <a:rPr lang="ru-RU" dirty="0" smtClean="0"/>
            <a:t>Объективная сторона</a:t>
          </a:r>
          <a:endParaRPr lang="ru-RU" dirty="0"/>
        </a:p>
      </dgm:t>
    </dgm:pt>
    <dgm:pt modelId="{ACD34AF8-761B-4859-A831-CA7A1249001B}" type="parTrans" cxnId="{42128030-4E47-4143-B613-4D3E7E57172E}">
      <dgm:prSet/>
      <dgm:spPr/>
      <dgm:t>
        <a:bodyPr/>
        <a:lstStyle/>
        <a:p>
          <a:endParaRPr lang="ru-RU"/>
        </a:p>
      </dgm:t>
    </dgm:pt>
    <dgm:pt modelId="{0E55C7D9-DCE7-4007-94D8-5038BEA2247D}" type="sibTrans" cxnId="{42128030-4E47-4143-B613-4D3E7E57172E}">
      <dgm:prSet/>
      <dgm:spPr/>
      <dgm:t>
        <a:bodyPr/>
        <a:lstStyle/>
        <a:p>
          <a:endParaRPr lang="ru-RU"/>
        </a:p>
      </dgm:t>
    </dgm:pt>
    <dgm:pt modelId="{E01B0F01-C3E9-43AC-9403-6F03A5F6642A}">
      <dgm:prSet phldrT="[Текст]"/>
      <dgm:spPr/>
      <dgm:t>
        <a:bodyPr/>
        <a:lstStyle/>
        <a:p>
          <a:r>
            <a:rPr lang="ru-RU" dirty="0" smtClean="0"/>
            <a:t>Субъективная сторона</a:t>
          </a:r>
          <a:endParaRPr lang="ru-RU" dirty="0"/>
        </a:p>
      </dgm:t>
    </dgm:pt>
    <dgm:pt modelId="{AC5F6CBA-EAF1-41A8-8E13-F76D3F6BAF28}" type="parTrans" cxnId="{EDA59F3C-B4E8-483C-A4D4-31AFB43E305D}">
      <dgm:prSet/>
      <dgm:spPr/>
      <dgm:t>
        <a:bodyPr/>
        <a:lstStyle/>
        <a:p>
          <a:endParaRPr lang="ru-RU"/>
        </a:p>
      </dgm:t>
    </dgm:pt>
    <dgm:pt modelId="{E6B731EB-C942-49C7-9776-9C5E39CA97DB}" type="sibTrans" cxnId="{EDA59F3C-B4E8-483C-A4D4-31AFB43E305D}">
      <dgm:prSet/>
      <dgm:spPr/>
      <dgm:t>
        <a:bodyPr/>
        <a:lstStyle/>
        <a:p>
          <a:endParaRPr lang="ru-RU"/>
        </a:p>
      </dgm:t>
    </dgm:pt>
    <dgm:pt modelId="{26007B88-1247-4695-852F-74570228F611}" type="pres">
      <dgm:prSet presAssocID="{F5BB55BC-24BE-4EA1-8475-135291CC4C2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439CC-7480-4479-AC58-EE88691F7EF0}" type="pres">
      <dgm:prSet presAssocID="{F5BB55BC-24BE-4EA1-8475-135291CC4C27}" presName="diamond" presStyleLbl="bgShp" presStyleIdx="0" presStyleCnt="1"/>
      <dgm:spPr/>
    </dgm:pt>
    <dgm:pt modelId="{F687450E-C313-43FF-89FE-6FDB348910B9}" type="pres">
      <dgm:prSet presAssocID="{F5BB55BC-24BE-4EA1-8475-135291CC4C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579FF-F898-4DEF-A8F5-ADB1BCEFDC04}" type="pres">
      <dgm:prSet presAssocID="{F5BB55BC-24BE-4EA1-8475-135291CC4C2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27FE3-1B6C-400E-84D1-1607B7DC2B2E}" type="pres">
      <dgm:prSet presAssocID="{F5BB55BC-24BE-4EA1-8475-135291CC4C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8851E-13F8-429E-AA8E-C8E85F9174DC}" type="pres">
      <dgm:prSet presAssocID="{F5BB55BC-24BE-4EA1-8475-135291CC4C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20DE3-F63D-4512-8BA2-5C13C3A8CE77}" type="presOf" srcId="{E01B0F01-C3E9-43AC-9403-6F03A5F6642A}" destId="{8E68851E-13F8-429E-AA8E-C8E85F9174DC}" srcOrd="0" destOrd="0" presId="urn:microsoft.com/office/officeart/2005/8/layout/matrix3"/>
    <dgm:cxn modelId="{8272F993-E8AD-4D2D-BA00-4B6F7E61E68A}" srcId="{F5BB55BC-24BE-4EA1-8475-135291CC4C27}" destId="{4B5FE0A8-6A77-4CA0-B0A4-F726DBF4D48E}" srcOrd="0" destOrd="0" parTransId="{73FA1BBC-ED50-418B-9C21-EA4A6E0B846C}" sibTransId="{1D59EC17-6382-45B1-8635-9F601B8B59D4}"/>
    <dgm:cxn modelId="{99D03BC1-0D46-4858-B8DB-B0CC8E33DC8F}" type="presOf" srcId="{A50F741F-F7D9-4541-AEF7-7C74A67DECBD}" destId="{98E579FF-F898-4DEF-A8F5-ADB1BCEFDC04}" srcOrd="0" destOrd="0" presId="urn:microsoft.com/office/officeart/2005/8/layout/matrix3"/>
    <dgm:cxn modelId="{EDA59F3C-B4E8-483C-A4D4-31AFB43E305D}" srcId="{F5BB55BC-24BE-4EA1-8475-135291CC4C27}" destId="{E01B0F01-C3E9-43AC-9403-6F03A5F6642A}" srcOrd="3" destOrd="0" parTransId="{AC5F6CBA-EAF1-41A8-8E13-F76D3F6BAF28}" sibTransId="{E6B731EB-C942-49C7-9776-9C5E39CA97DB}"/>
    <dgm:cxn modelId="{42128030-4E47-4143-B613-4D3E7E57172E}" srcId="{F5BB55BC-24BE-4EA1-8475-135291CC4C27}" destId="{9D4CEADD-7EC7-4C93-8A36-40ECF5BB7A87}" srcOrd="2" destOrd="0" parTransId="{ACD34AF8-761B-4859-A831-CA7A1249001B}" sibTransId="{0E55C7D9-DCE7-4007-94D8-5038BEA2247D}"/>
    <dgm:cxn modelId="{5DAC1A52-629A-4C22-9759-280F648F91BB}" type="presOf" srcId="{4B5FE0A8-6A77-4CA0-B0A4-F726DBF4D48E}" destId="{F687450E-C313-43FF-89FE-6FDB348910B9}" srcOrd="0" destOrd="0" presId="urn:microsoft.com/office/officeart/2005/8/layout/matrix3"/>
    <dgm:cxn modelId="{DC48A71F-E7AA-4690-92DA-C93806E6DE43}" srcId="{F5BB55BC-24BE-4EA1-8475-135291CC4C27}" destId="{A50F741F-F7D9-4541-AEF7-7C74A67DECBD}" srcOrd="1" destOrd="0" parTransId="{A4BF8BDE-60EC-4EB1-8207-D04C145D8F71}" sibTransId="{AD68A05E-3697-4795-A643-46B667C2D864}"/>
    <dgm:cxn modelId="{04D88B34-E39A-40CE-B097-B8470AA9A2EA}" type="presOf" srcId="{9D4CEADD-7EC7-4C93-8A36-40ECF5BB7A87}" destId="{FB227FE3-1B6C-400E-84D1-1607B7DC2B2E}" srcOrd="0" destOrd="0" presId="urn:microsoft.com/office/officeart/2005/8/layout/matrix3"/>
    <dgm:cxn modelId="{C8115A23-08E9-41FB-881D-1F73506B167F}" type="presOf" srcId="{F5BB55BC-24BE-4EA1-8475-135291CC4C27}" destId="{26007B88-1247-4695-852F-74570228F611}" srcOrd="0" destOrd="0" presId="urn:microsoft.com/office/officeart/2005/8/layout/matrix3"/>
    <dgm:cxn modelId="{944EDA9A-7569-4F09-9797-C1FE4E6FF9CE}" type="presParOf" srcId="{26007B88-1247-4695-852F-74570228F611}" destId="{B0D439CC-7480-4479-AC58-EE88691F7EF0}" srcOrd="0" destOrd="0" presId="urn:microsoft.com/office/officeart/2005/8/layout/matrix3"/>
    <dgm:cxn modelId="{BDAB83A1-24BC-4846-B361-F47663A4BAD9}" type="presParOf" srcId="{26007B88-1247-4695-852F-74570228F611}" destId="{F687450E-C313-43FF-89FE-6FDB348910B9}" srcOrd="1" destOrd="0" presId="urn:microsoft.com/office/officeart/2005/8/layout/matrix3"/>
    <dgm:cxn modelId="{13E7048C-1549-4B91-BEE8-B4F61CF6595F}" type="presParOf" srcId="{26007B88-1247-4695-852F-74570228F611}" destId="{98E579FF-F898-4DEF-A8F5-ADB1BCEFDC04}" srcOrd="2" destOrd="0" presId="urn:microsoft.com/office/officeart/2005/8/layout/matrix3"/>
    <dgm:cxn modelId="{EEDB43CB-01E5-4C5E-97E8-F57A42E4E78C}" type="presParOf" srcId="{26007B88-1247-4695-852F-74570228F611}" destId="{FB227FE3-1B6C-400E-84D1-1607B7DC2B2E}" srcOrd="3" destOrd="0" presId="urn:microsoft.com/office/officeart/2005/8/layout/matrix3"/>
    <dgm:cxn modelId="{6ECBC26C-C513-44EA-A72C-0DCEA076905D}" type="presParOf" srcId="{26007B88-1247-4695-852F-74570228F611}" destId="{8E68851E-13F8-429E-AA8E-C8E85F9174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FB6DD-8648-4CAE-A5A1-5554EB13AB95}">
      <dsp:nvSpPr>
        <dsp:cNvPr id="0" name=""/>
        <dsp:cNvSpPr/>
      </dsp:nvSpPr>
      <dsp:spPr>
        <a:xfrm rot="10800000">
          <a:off x="1701069" y="57"/>
          <a:ext cx="4799155" cy="1969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29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Общая часть</a:t>
          </a:r>
          <a:endParaRPr lang="ru-RU" sz="4300" kern="1200" dirty="0"/>
        </a:p>
      </dsp:txBody>
      <dsp:txXfrm rot="10800000">
        <a:off x="1701069" y="57"/>
        <a:ext cx="4799155" cy="1969037"/>
      </dsp:txXfrm>
    </dsp:sp>
    <dsp:sp modelId="{583218F4-E142-466D-A9DD-74A8659DF878}">
      <dsp:nvSpPr>
        <dsp:cNvPr id="0" name=""/>
        <dsp:cNvSpPr/>
      </dsp:nvSpPr>
      <dsp:spPr>
        <a:xfrm>
          <a:off x="716550" y="57"/>
          <a:ext cx="1969037" cy="19690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62EDD-4AF8-4EEB-9CE8-373DBF53FFE6}">
      <dsp:nvSpPr>
        <dsp:cNvPr id="0" name=""/>
        <dsp:cNvSpPr/>
      </dsp:nvSpPr>
      <dsp:spPr>
        <a:xfrm rot="10800000">
          <a:off x="1701069" y="2556867"/>
          <a:ext cx="4799155" cy="1969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29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Особенная часть</a:t>
          </a:r>
          <a:endParaRPr lang="ru-RU" sz="4300" kern="1200" dirty="0"/>
        </a:p>
      </dsp:txBody>
      <dsp:txXfrm rot="10800000">
        <a:off x="1701069" y="2556867"/>
        <a:ext cx="4799155" cy="1969037"/>
      </dsp:txXfrm>
    </dsp:sp>
    <dsp:sp modelId="{CE63068B-8AF1-4FDA-B8CE-D31C3EE03DA8}">
      <dsp:nvSpPr>
        <dsp:cNvPr id="0" name=""/>
        <dsp:cNvSpPr/>
      </dsp:nvSpPr>
      <dsp:spPr>
        <a:xfrm>
          <a:off x="716550" y="2556867"/>
          <a:ext cx="1969037" cy="19690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1A08E-1F56-4A05-B825-140F3DA803D0}">
      <dsp:nvSpPr>
        <dsp:cNvPr id="0" name=""/>
        <dsp:cNvSpPr/>
      </dsp:nvSpPr>
      <dsp:spPr>
        <a:xfrm rot="10800000">
          <a:off x="1701069" y="57"/>
          <a:ext cx="4799155" cy="1969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29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Фактическое</a:t>
          </a:r>
          <a:endParaRPr lang="ru-RU" sz="3500" kern="1200" dirty="0"/>
        </a:p>
      </dsp:txBody>
      <dsp:txXfrm rot="10800000">
        <a:off x="1701069" y="57"/>
        <a:ext cx="4799155" cy="1969037"/>
      </dsp:txXfrm>
    </dsp:sp>
    <dsp:sp modelId="{1DB5EC2E-D565-4CDA-A4F1-1CC60944919F}">
      <dsp:nvSpPr>
        <dsp:cNvPr id="0" name=""/>
        <dsp:cNvSpPr/>
      </dsp:nvSpPr>
      <dsp:spPr>
        <a:xfrm>
          <a:off x="716550" y="57"/>
          <a:ext cx="1969037" cy="19690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2A1CF-9BA6-4280-9A64-34A3885BCBF3}">
      <dsp:nvSpPr>
        <dsp:cNvPr id="0" name=""/>
        <dsp:cNvSpPr/>
      </dsp:nvSpPr>
      <dsp:spPr>
        <a:xfrm rot="10800000">
          <a:off x="1701069" y="2556867"/>
          <a:ext cx="4799155" cy="1969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291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Юридическое</a:t>
          </a:r>
          <a:endParaRPr lang="ru-RU" sz="3500" kern="1200" dirty="0"/>
        </a:p>
      </dsp:txBody>
      <dsp:txXfrm rot="10800000">
        <a:off x="1701069" y="2556867"/>
        <a:ext cx="4799155" cy="1969037"/>
      </dsp:txXfrm>
    </dsp:sp>
    <dsp:sp modelId="{2499E9CB-E658-46C1-B59E-B83D360DCF1B}">
      <dsp:nvSpPr>
        <dsp:cNvPr id="0" name=""/>
        <dsp:cNvSpPr/>
      </dsp:nvSpPr>
      <dsp:spPr>
        <a:xfrm>
          <a:off x="716550" y="2556867"/>
          <a:ext cx="1969037" cy="19690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D439CC-7480-4479-AC58-EE88691F7EF0}">
      <dsp:nvSpPr>
        <dsp:cNvPr id="0" name=""/>
        <dsp:cNvSpPr/>
      </dsp:nvSpPr>
      <dsp:spPr>
        <a:xfrm>
          <a:off x="1345406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7450E-C313-43FF-89FE-6FDB348910B9}">
      <dsp:nvSpPr>
        <dsp:cNvPr id="0" name=""/>
        <dsp:cNvSpPr/>
      </dsp:nvSpPr>
      <dsp:spPr>
        <a:xfrm>
          <a:off x="1775372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Объект</a:t>
          </a:r>
          <a:endParaRPr lang="ru-RU" sz="1700" kern="1200" dirty="0"/>
        </a:p>
      </dsp:txBody>
      <dsp:txXfrm>
        <a:off x="1775372" y="429966"/>
        <a:ext cx="1765125" cy="1765125"/>
      </dsp:txXfrm>
    </dsp:sp>
    <dsp:sp modelId="{98E579FF-F898-4DEF-A8F5-ADB1BCEFDC04}">
      <dsp:nvSpPr>
        <dsp:cNvPr id="0" name=""/>
        <dsp:cNvSpPr/>
      </dsp:nvSpPr>
      <dsp:spPr>
        <a:xfrm>
          <a:off x="3676276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Субъект</a:t>
          </a:r>
          <a:endParaRPr lang="ru-RU" sz="1700" kern="1200" dirty="0"/>
        </a:p>
      </dsp:txBody>
      <dsp:txXfrm>
        <a:off x="3676276" y="429966"/>
        <a:ext cx="1765125" cy="1765125"/>
      </dsp:txXfrm>
    </dsp:sp>
    <dsp:sp modelId="{FB227FE3-1B6C-400E-84D1-1607B7DC2B2E}">
      <dsp:nvSpPr>
        <dsp:cNvPr id="0" name=""/>
        <dsp:cNvSpPr/>
      </dsp:nvSpPr>
      <dsp:spPr>
        <a:xfrm>
          <a:off x="1775372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Объективная сторона</a:t>
          </a:r>
          <a:endParaRPr lang="ru-RU" sz="1700" kern="1200" dirty="0"/>
        </a:p>
      </dsp:txBody>
      <dsp:txXfrm>
        <a:off x="1775372" y="2330870"/>
        <a:ext cx="1765125" cy="1765125"/>
      </dsp:txXfrm>
    </dsp:sp>
    <dsp:sp modelId="{8E68851E-13F8-429E-AA8E-C8E85F9174DC}">
      <dsp:nvSpPr>
        <dsp:cNvPr id="0" name=""/>
        <dsp:cNvSpPr/>
      </dsp:nvSpPr>
      <dsp:spPr>
        <a:xfrm>
          <a:off x="3676276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Субъективная сторона</a:t>
          </a:r>
          <a:endParaRPr lang="ru-RU" sz="1700" kern="1200" dirty="0"/>
        </a:p>
      </dsp:txBody>
      <dsp:txXfrm>
        <a:off x="3676276" y="2330870"/>
        <a:ext cx="1765125" cy="176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FEE97-EE10-4B80-9C2D-8AD889EC4F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9268A2-946E-4848-908F-A6F96B115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61F8-3548-45DF-845E-A88E3F76F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800F-EB1E-4255-9851-3951CD971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4F117-9A6B-4622-93CA-C04AD52C6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221AE-5F99-431B-AEA8-A871199D8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9F12-78B0-4340-8536-69AAF3F8A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7F68C-43D3-4196-909B-DF258CDF4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7C72-1300-4B94-86DF-81BDBFBB6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4C611-6ABE-47F6-A1AC-FFE2772ED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7B7C0-3B46-451A-9D4F-5DCB0307F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AD6D2-D38F-44FA-8105-D764E11DF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5F7D45-7DD3-48F6-A951-27831C24BE8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9;&#1075;&#1086;&#1083;&#1086;&#1074;&#1085;&#1086;&#1077;%20&#1087;&#1088;&#1072;&#1074;&#1086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9;&#1075;&#1086;&#1083;&#1086;&#1074;&#1085;&#1086;&#1077;%20&#1087;&#1088;&#1072;&#1074;&#1086;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9;&#1075;&#1086;&#1083;&#1086;&#1074;&#1085;&#1086;&#1077;%20&#1087;&#1088;&#1072;&#1074;&#1086;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59;&#1075;&#1086;&#1083;&#1086;&#1074;&#1085;&#1086;&#1077;%20&#1087;&#1088;&#1072;&#1074;&#1086;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59;&#1075;&#1086;&#1083;&#1086;&#1074;&#1085;&#1086;&#1077;%20&#1087;&#1088;&#1072;&#1074;&#1086;.ppt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&#1059;&#1075;&#1086;&#1083;&#1086;&#1074;&#1085;&#1086;&#1077;%20&#1087;&#1088;&#1072;&#1074;&#1086;.pptx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&#1059;&#1075;&#1086;&#1083;&#1086;&#1074;&#1085;&#1086;&#1077;%20&#1087;&#1088;&#1072;&#1074;&#1086;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Уголовное право</a:t>
            </a:r>
            <a:endParaRPr lang="ru-RU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МБОУ СО школа п.Уральский</a:t>
            </a:r>
          </a:p>
          <a:p>
            <a:r>
              <a:rPr lang="ru-RU" dirty="0" smtClean="0"/>
              <a:t>Губановой Ю.Л.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уголовного права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отличие от других норм права, устанавливающих дозволения, предписания и запреты, уголовно-правовые нормы устанавливают почти исключительно запреты, а суть предписаний сводится к неукоснительному соблюдению этих запретов.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уголовного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Уголовное право характеризуется и особыми методами охраны общественных отношений: применение уголовно-правовых санкций, т.е. различных видов уголовного наказания; освобождение от уголовной ответственности: применение принудительных мер медицинского характера.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pres?slideindex=2&amp;slidetitle=План"/>
          </p:cNvPr>
          <p:cNvSpPr/>
          <p:nvPr/>
        </p:nvSpPr>
        <p:spPr>
          <a:xfrm>
            <a:off x="7707085" y="61395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Уголовный кодекс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858963" y="1600200"/>
          <a:ext cx="72167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понятия и принципы уголовного права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Перечень конкретных преступлений и наказания за них.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pres?slideindex=2&amp;slidetitle=План"/>
          </p:cNvPr>
          <p:cNvSpPr/>
          <p:nvPr/>
        </p:nvSpPr>
        <p:spPr>
          <a:xfrm>
            <a:off x="7889966" y="59697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Преступление- это предусмотренное уголовным законом противоправное, виновное и наказуемое деяние, причиняющее существенный вред общественным отношениям или создающее угрозу причинения такого вреда.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Противоправность, которая определяется как нарушение норм уголовного закона.</a:t>
            </a:r>
          </a:p>
          <a:p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34" y="3513908"/>
            <a:ext cx="3387198" cy="30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Особая общественная опасность. Она толкуется как причинение значительного вреда различным общественным отношениям. </a:t>
            </a:r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940" y="4125064"/>
            <a:ext cx="2871243" cy="246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Виновность предполагает наличие вины в форме умысла или неосторожности.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442064"/>
            <a:ext cx="3117940" cy="31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Наказуемость. Каждое преступление должно быть наказано.</a:t>
            </a:r>
            <a:endParaRPr lang="ru-RU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136" y="3735978"/>
            <a:ext cx="3825604" cy="274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963" y="1227910"/>
            <a:ext cx="7216775" cy="4898254"/>
          </a:xfrm>
        </p:spPr>
        <p:txBody>
          <a:bodyPr/>
          <a:lstStyle/>
          <a:p>
            <a:r>
              <a:rPr lang="ru-RU" dirty="0" smtClean="0">
                <a:hlinkClick r:id="rId2" action="ppaction://hlinkpres?slideindex=3&amp;slidetitle=Слайд 3"/>
              </a:rPr>
              <a:t>Уголовное</a:t>
            </a:r>
            <a:r>
              <a:rPr lang="ru-RU" dirty="0" smtClean="0"/>
              <a:t> </a:t>
            </a:r>
            <a:r>
              <a:rPr lang="ru-RU" dirty="0" smtClean="0"/>
              <a:t>право</a:t>
            </a:r>
          </a:p>
          <a:p>
            <a:r>
              <a:rPr lang="ru-RU" dirty="0" smtClean="0">
                <a:hlinkClick r:id="rId2" action="ppaction://hlinkpres?slideindex=12&amp;slidetitle=Уголовный кодекс"/>
              </a:rPr>
              <a:t>Уголовный</a:t>
            </a:r>
            <a:r>
              <a:rPr lang="ru-RU" dirty="0" smtClean="0"/>
              <a:t> кодекс</a:t>
            </a:r>
          </a:p>
          <a:p>
            <a:r>
              <a:rPr lang="ru-RU" dirty="0" smtClean="0">
                <a:hlinkClick r:id="rId2" action="ppaction://hlinkpres?slideindex=15&amp;slidetitle=Понятие преступления"/>
              </a:rPr>
              <a:t>Преступление</a:t>
            </a:r>
            <a:endParaRPr lang="ru-RU" dirty="0" smtClean="0"/>
          </a:p>
          <a:p>
            <a:r>
              <a:rPr lang="ru-RU" dirty="0" smtClean="0">
                <a:hlinkClick r:id="rId2" action="ppaction://hlinkpres?slideindex=20&amp;slidetitle=Основания юридической ответственности"/>
              </a:rPr>
              <a:t>Юридическая</a:t>
            </a:r>
            <a:r>
              <a:rPr lang="ru-RU" dirty="0" smtClean="0"/>
              <a:t> ответственность</a:t>
            </a:r>
          </a:p>
          <a:p>
            <a:r>
              <a:rPr lang="ru-RU" dirty="0" smtClean="0">
                <a:hlinkClick r:id="rId2" action="ppaction://hlinkpres?slideindex=23&amp;slidetitle=Состав преступления"/>
              </a:rPr>
              <a:t>Состав</a:t>
            </a:r>
            <a:r>
              <a:rPr lang="ru-RU" dirty="0" smtClean="0"/>
              <a:t> преступления</a:t>
            </a:r>
          </a:p>
          <a:p>
            <a:r>
              <a:rPr lang="ru-RU" dirty="0" smtClean="0">
                <a:hlinkClick r:id="rId2" action="ppaction://hlinkpres?slideindex=28&amp;slidetitle=Обстоятельства исключающие уголовную ответственность"/>
              </a:rPr>
              <a:t>Обстоятельства</a:t>
            </a:r>
            <a:r>
              <a:rPr lang="ru-RU" dirty="0" smtClean="0"/>
              <a:t> исключающие уголовную ответственность</a:t>
            </a:r>
          </a:p>
          <a:p>
            <a:r>
              <a:rPr lang="ru-RU" dirty="0" smtClean="0">
                <a:hlinkClick r:id="rId2" action="ppaction://hlinkpres?slideindex=40&amp;slidetitle=Преступления против личности"/>
              </a:rPr>
              <a:t>Виды</a:t>
            </a:r>
            <a:r>
              <a:rPr lang="ru-RU" dirty="0" smtClean="0"/>
              <a:t> преступлений</a:t>
            </a:r>
          </a:p>
          <a:p>
            <a:r>
              <a:rPr lang="ru-RU" dirty="0" smtClean="0">
                <a:hlinkClick r:id="rId2" action="ppaction://hlinkpres?slideindex=58&amp;slidetitle=Уголовное наказание"/>
              </a:rPr>
              <a:t>Уголовное</a:t>
            </a:r>
            <a:r>
              <a:rPr lang="ru-RU" dirty="0" smtClean="0"/>
              <a:t> наказание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снования юридической ответственности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8963" y="1600200"/>
          <a:ext cx="72167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Фактическое 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Означает характеристику поведения субъекта, т.е. совершение им общественно- опасного деяния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Юридическое 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состава преступления, под которым понимается совокупность признаков, характеризующих данное общественно- опасное деяние как преступление.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преступления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8963" y="1600200"/>
          <a:ext cx="72167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общественные отношения, которым причинён вред.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Объективная </a:t>
            </a:r>
            <a:br>
              <a:rPr lang="ru-RU" dirty="0" smtClean="0"/>
            </a:br>
            <a:r>
              <a:rPr lang="ru-RU" dirty="0" smtClean="0"/>
              <a:t>сторона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внешнее его проявление:</a:t>
            </a:r>
          </a:p>
          <a:p>
            <a:r>
              <a:rPr lang="ru-RU" dirty="0" smtClean="0"/>
              <a:t>1. Наличие общественно – опасного деяния выраженного в форме действия или бездействия</a:t>
            </a:r>
          </a:p>
          <a:p>
            <a:r>
              <a:rPr lang="ru-RU" dirty="0" smtClean="0"/>
              <a:t>2.Общественно- опасные последствия деяния</a:t>
            </a:r>
          </a:p>
          <a:p>
            <a:r>
              <a:rPr lang="ru-RU" dirty="0" smtClean="0"/>
              <a:t>3. Причинно-следственная связь между ними.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Физическое лицо</a:t>
            </a:r>
          </a:p>
          <a:p>
            <a:r>
              <a:rPr lang="ru-RU" dirty="0" smtClean="0"/>
              <a:t>Способное нести уголовную ответственность, т.е. достигшее определённого возраста и осознающее опасность своих действий (вменяемое)</a:t>
            </a:r>
          </a:p>
          <a:p>
            <a:r>
              <a:rPr lang="ru-RU" dirty="0" smtClean="0"/>
              <a:t>Возраст наступления уголовной ответственности 16 лет, за особо тяжкие преступления с 14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Субъективная </a:t>
            </a:r>
            <a:br>
              <a:rPr lang="ru-RU" dirty="0" smtClean="0"/>
            </a:br>
            <a:r>
              <a:rPr lang="ru-RU" dirty="0" smtClean="0"/>
              <a:t>сторона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психическое отношение лица к совершаемому им противоправному деянию, проявляющееся в форме вины (умысел или неосторожность), мотива и цели.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pres?slideindex=2&amp;slidetitle=План"/>
          </p:cNvPr>
          <p:cNvSpPr/>
          <p:nvPr/>
        </p:nvSpPr>
        <p:spPr>
          <a:xfrm>
            <a:off x="7798526" y="61526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Обстоятельства исключающие уголовную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963" y="1881051"/>
            <a:ext cx="7216775" cy="424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Необходимая оборона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Крайняя необходимость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Физическое или психическое принуждение, исполнение приказа или распоряжения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Причинение вреда при задержании лица, совершившего преступление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Необходимая оборона</a:t>
            </a:r>
            <a:endParaRPr lang="ru-RU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145" y="1737360"/>
            <a:ext cx="6797998" cy="40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Уголовное право </a:t>
            </a:r>
            <a:r>
              <a:rPr lang="ru-RU" dirty="0" smtClean="0"/>
              <a:t>– это отрасль права, совокупность юридических норм, которые определяют преступность и наказуемость деяния, а также основания уголовной ответственности и освобождения от неё.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Крайняя необходимость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383" y="1750423"/>
            <a:ext cx="6768301" cy="378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274637"/>
            <a:ext cx="8605475" cy="2573065"/>
          </a:xfrm>
        </p:spPr>
        <p:txBody>
          <a:bodyPr/>
          <a:lstStyle/>
          <a:p>
            <a:r>
              <a:rPr lang="ru-RU" dirty="0" smtClean="0"/>
              <a:t>Физическое или психическое принуждение, исполнение приказа или распоряжения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980" y="2648699"/>
            <a:ext cx="5895940" cy="39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5" y="274637"/>
            <a:ext cx="8461784" cy="2638380"/>
          </a:xfrm>
        </p:spPr>
        <p:txBody>
          <a:bodyPr/>
          <a:lstStyle/>
          <a:p>
            <a:r>
              <a:rPr lang="ru-RU" dirty="0" smtClean="0"/>
              <a:t>Причинение вреда </a:t>
            </a:r>
            <a:br>
              <a:rPr lang="ru-RU" dirty="0" smtClean="0"/>
            </a:br>
            <a:r>
              <a:rPr lang="ru-RU" dirty="0" smtClean="0"/>
              <a:t>при задержании лица, совершившего преступление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85" y="2952862"/>
            <a:ext cx="5381898" cy="36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pres?slideindex=2&amp;slidetitle=План"/>
          </p:cNvPr>
          <p:cNvSpPr/>
          <p:nvPr/>
        </p:nvSpPr>
        <p:spPr>
          <a:xfrm>
            <a:off x="7799832" y="61787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618538" cy="1143000"/>
          </a:xfrm>
        </p:spPr>
        <p:txBody>
          <a:bodyPr/>
          <a:lstStyle/>
          <a:p>
            <a:r>
              <a:rPr lang="ru-RU" dirty="0" smtClean="0"/>
              <a:t>Обстоятельства отягощающие уголовную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Соучастие</a:t>
            </a:r>
          </a:p>
          <a:p>
            <a:r>
              <a:rPr lang="ru-RU" dirty="0" smtClean="0"/>
              <a:t>2. Алкогольное или наркотическое опьянение</a:t>
            </a:r>
          </a:p>
          <a:p>
            <a:r>
              <a:rPr lang="ru-RU" dirty="0" smtClean="0"/>
              <a:t>3. Совершение преступления лицом, ранее совершившим преступление </a:t>
            </a:r>
          </a:p>
          <a:p>
            <a:r>
              <a:rPr lang="ru-RU" dirty="0" smtClean="0"/>
              <a:t>4. Наступление тяжких последствий в результате преступного деяния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7" y="274638"/>
            <a:ext cx="8500972" cy="1143000"/>
          </a:xfrm>
        </p:spPr>
        <p:txBody>
          <a:bodyPr/>
          <a:lstStyle/>
          <a:p>
            <a:r>
              <a:rPr lang="ru-RU" dirty="0" smtClean="0"/>
              <a:t>Обстоятельства отягощающие уголовную 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Вовлечение несовершеннолетних в преступление</a:t>
            </a:r>
          </a:p>
          <a:p>
            <a:r>
              <a:rPr lang="ru-RU" dirty="0" smtClean="0"/>
              <a:t>Перечень отягощающих обстоятельств чётко определён в законе, и суд не может учитывать другие обстоятельства в качестве отягчающих.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Соучастие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совершение умышленного преступления двумя и более лицами.</a:t>
            </a:r>
          </a:p>
          <a:p>
            <a:r>
              <a:rPr lang="ru-RU" dirty="0" smtClean="0"/>
              <a:t>1. исполнитель</a:t>
            </a:r>
          </a:p>
          <a:p>
            <a:r>
              <a:rPr lang="ru-RU" dirty="0" smtClean="0"/>
              <a:t>2. организатор</a:t>
            </a:r>
          </a:p>
          <a:p>
            <a:r>
              <a:rPr lang="ru-RU" dirty="0" smtClean="0"/>
              <a:t>3. подстрекатель</a:t>
            </a:r>
          </a:p>
          <a:p>
            <a:r>
              <a:rPr lang="ru-RU" dirty="0" smtClean="0"/>
              <a:t>4. пособник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Лицо, непосредственно совершившее преступление.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10741" y="3045035"/>
            <a:ext cx="3814355" cy="330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Лицо, руководившее преступлением. Руководство может проявляться в составлении плана преступления, распределении ролей, активном лидерстве в преступлении.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Подстрекатель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Лицо, склонившее к совершении преступления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Лицо, содействовавшее преступлению советами, представлением средств, устранением препятствий, сокрытием орудий преступления и т.д. Пособник должен осознавать, что его действия способствуют совершению преступления, и должен предвидеть вредные последствия своих действий.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уголовного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Общественные отношения, возникающие с момента совершения преступления.</a:t>
            </a:r>
            <a:endParaRPr lang="ru-RU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1853" y="3308169"/>
            <a:ext cx="4388033" cy="32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Преступление против жизни человека:</a:t>
            </a:r>
          </a:p>
          <a:p>
            <a:r>
              <a:rPr lang="ru-RU" dirty="0" smtClean="0"/>
              <a:t>Убийство</a:t>
            </a:r>
          </a:p>
          <a:p>
            <a:r>
              <a:rPr lang="ru-RU" dirty="0" smtClean="0"/>
              <a:t>Доведение до самоубийства</a:t>
            </a:r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783" y="3984170"/>
            <a:ext cx="3579223" cy="26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Преступление против здоровья человека (причинение телесных повреждений)</a:t>
            </a:r>
          </a:p>
          <a:p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39" y="3172642"/>
            <a:ext cx="4101737" cy="320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Половые преступления (изнасилование)</a:t>
            </a:r>
          </a:p>
          <a:p>
            <a:r>
              <a:rPr lang="ru-RU" dirty="0" smtClean="0"/>
              <a:t>Преступления против личной свободы (похищение, захват заложников)</a:t>
            </a:r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994" y="4229100"/>
            <a:ext cx="3938452" cy="246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Преступления против чести и достоинства (клевета)</a:t>
            </a: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505" y="2910568"/>
            <a:ext cx="4570889" cy="36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Преступления против конституционных прав граждан (нарушение тайны переписки, избирательных прав, норм охраны труда)</a:t>
            </a: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3700055"/>
            <a:ext cx="3801291" cy="285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Некорыстные преступления (уничтожение или повреждение чужого имущества)</a:t>
            </a:r>
          </a:p>
          <a:p>
            <a:r>
              <a:rPr lang="ru-RU" dirty="0" smtClean="0"/>
              <a:t>2. Корыстные преступления (кража, грабёж, разбой, мошенничество, вымогательство)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Кража- это тайное ненасильственное похищение чужого имущества.</a:t>
            </a:r>
          </a:p>
          <a:p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015" y="3605349"/>
            <a:ext cx="3062700" cy="28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Грабёж- это открытое изъятие имущества из владения как без насилия, так и с применением насилия, не опасного для жизни и здоровья потерпевшего.</a:t>
            </a:r>
            <a:endParaRPr lang="ru-RU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663" y="4212771"/>
            <a:ext cx="2403566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Разбой- это нападение в целях завладения имуществом, соединённое с насилием, опасным для жизни и здоровья потерпевшего.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690" y="4115303"/>
            <a:ext cx="3280002" cy="25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Мошенничество- это завладение чужим имуществом путём обмана или злоупотребления доверием.</a:t>
            </a:r>
            <a:endParaRPr lang="ru-RU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170" y="3471965"/>
            <a:ext cx="3774213" cy="268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уголовного права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5131" y="1600200"/>
            <a:ext cx="8840607" cy="4525963"/>
          </a:xfrm>
        </p:spPr>
        <p:txBody>
          <a:bodyPr/>
          <a:lstStyle/>
          <a:p>
            <a:r>
              <a:rPr lang="ru-RU" dirty="0" smtClean="0"/>
              <a:t>Общественные отношения, связанные с удержанием лица от преступного посягательства посредством угрозы наказания, содержащейся в уголовно-правовых нормах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9087" y="1600200"/>
            <a:ext cx="8226652" cy="4525963"/>
          </a:xfrm>
        </p:spPr>
        <p:txBody>
          <a:bodyPr/>
          <a:lstStyle/>
          <a:p>
            <a:r>
              <a:rPr lang="ru-RU" dirty="0" smtClean="0"/>
              <a:t>Вымогательство- это требование передачи имущества под угрозой насилия над личностью потерпевшего или его родственниками, оглашение позорящих сведений или уничтожение имущества.</a:t>
            </a:r>
            <a:endParaRPr lang="ru-RU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801" y="4179376"/>
            <a:ext cx="3530781" cy="249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Воспрепятствование предпринимательской деятельности.</a:t>
            </a:r>
          </a:p>
          <a:p>
            <a:r>
              <a:rPr lang="ru-RU" dirty="0" smtClean="0"/>
              <a:t>Ограничение конкуренции</a:t>
            </a:r>
          </a:p>
          <a:p>
            <a:r>
              <a:rPr lang="ru-RU" dirty="0" smtClean="0"/>
              <a:t>Незаконное предпринимательство</a:t>
            </a:r>
          </a:p>
          <a:p>
            <a:r>
              <a:rPr lang="ru-RU" dirty="0" smtClean="0"/>
              <a:t>Контрабанда</a:t>
            </a:r>
          </a:p>
          <a:p>
            <a:r>
              <a:rPr lang="ru-RU" dirty="0" smtClean="0"/>
              <a:t>Уклонение от уплаты налогов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 против общественного порядка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Хулиганство (простое, злостное и особо злостное) отличается исключительным цинизмом и применением оружия.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132" y="3918858"/>
            <a:ext cx="2693397" cy="26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691" y="4184851"/>
            <a:ext cx="4219303" cy="23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Изготовление и сбыт наркотических средств.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381" y="3239589"/>
            <a:ext cx="4177256" cy="27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Экологические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2335802"/>
            <a:ext cx="3227750" cy="24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805" y="2466431"/>
            <a:ext cx="3477757" cy="239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734" y="4167052"/>
            <a:ext cx="3378925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Транспортные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889" y="2847704"/>
            <a:ext cx="3555818" cy="28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Воинские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613" y="2886892"/>
            <a:ext cx="4703678" cy="281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Государственные преступления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Государственная измена</a:t>
            </a:r>
          </a:p>
          <a:p>
            <a:r>
              <a:rPr lang="ru-RU" dirty="0" smtClean="0"/>
              <a:t>Шпионаж</a:t>
            </a:r>
          </a:p>
          <a:p>
            <a:r>
              <a:rPr lang="ru-RU" dirty="0" smtClean="0"/>
              <a:t>Насильственный захват власти</a:t>
            </a:r>
          </a:p>
          <a:p>
            <a:r>
              <a:rPr lang="ru-RU" dirty="0" smtClean="0"/>
              <a:t>Терроризм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189" y="3442062"/>
            <a:ext cx="4139837" cy="31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pres?slideindex=2&amp;slidetitle=План"/>
          </p:cNvPr>
          <p:cNvSpPr/>
          <p:nvPr/>
        </p:nvSpPr>
        <p:spPr>
          <a:xfrm>
            <a:off x="8165592" y="61526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Уголовное наказание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Наказание возможно только по обвинительному приговору суда от имени государства, выступает правовым последствием преступления и порождает судимость.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754" y="4088674"/>
            <a:ext cx="4561731" cy="25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Уголовное наказание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 наказания:</a:t>
            </a:r>
          </a:p>
          <a:p>
            <a:r>
              <a:rPr lang="ru-RU" dirty="0" smtClean="0"/>
              <a:t>Исправление и перевоспитание преступника</a:t>
            </a:r>
          </a:p>
          <a:p>
            <a:r>
              <a:rPr lang="ru-RU" dirty="0" smtClean="0"/>
              <a:t>Предупреждение совершения новых преступлений как самими осуждёнными, так и другими лицами.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уголовного права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Общественные отношения, входящих в предмет Уголовного права, возникают при реализации гражданами права на причинение вреда при защите от опасных посягательств при необходимой обороне, а также при крайней необходимости и других обстоятельствах, исключающих преступность деяния.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Уголовное наказание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Основные</a:t>
            </a:r>
            <a:r>
              <a:rPr lang="ru-RU" dirty="0" smtClean="0"/>
              <a:t> - назначаются самостоятельно и нельзя присоединять к другим (лишение свободы)</a:t>
            </a:r>
          </a:p>
          <a:p>
            <a:r>
              <a:rPr lang="ru-RU" b="1" dirty="0" smtClean="0"/>
              <a:t>Дополнительные</a:t>
            </a:r>
            <a:r>
              <a:rPr lang="ru-RU" dirty="0" smtClean="0"/>
              <a:t> – присоединяются к основным (конфискация имущества)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уголовных наказаний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Лишение свободы</a:t>
            </a:r>
          </a:p>
          <a:p>
            <a:r>
              <a:rPr lang="ru-RU" dirty="0" smtClean="0"/>
              <a:t>Исправительные работы без лишения свободы</a:t>
            </a:r>
          </a:p>
          <a:p>
            <a:r>
              <a:rPr lang="ru-RU" dirty="0" smtClean="0"/>
              <a:t>Лишение права занимать определённые должности или заниматься определённой деятельностью</a:t>
            </a:r>
          </a:p>
          <a:p>
            <a:r>
              <a:rPr lang="ru-RU" dirty="0" smtClean="0"/>
              <a:t>Штраф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уголовных наказаний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Увольнение от должности</a:t>
            </a:r>
          </a:p>
          <a:p>
            <a:r>
              <a:rPr lang="ru-RU" dirty="0" smtClean="0"/>
              <a:t>Возложение обязанности возместить причинённый вред</a:t>
            </a:r>
          </a:p>
          <a:p>
            <a:r>
              <a:rPr lang="ru-RU" dirty="0" smtClean="0"/>
              <a:t>Общественное порицание</a:t>
            </a:r>
          </a:p>
          <a:p>
            <a:r>
              <a:rPr lang="ru-RU" dirty="0" smtClean="0"/>
              <a:t>Конфискация имущества</a:t>
            </a:r>
          </a:p>
          <a:p>
            <a:r>
              <a:rPr lang="ru-RU" dirty="0" smtClean="0"/>
              <a:t>Лишение воинского или специального звания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уголовных наказаний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Особым видом наказания является смертная казнь, хотя в соответствии со статьёй 20 Конституции РФ она не </a:t>
            </a:r>
            <a:r>
              <a:rPr lang="ru-RU" dirty="0" err="1" smtClean="0"/>
              <a:t>приминяется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Смягчающие обстоятельства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Явка с повинной</a:t>
            </a:r>
          </a:p>
          <a:p>
            <a:r>
              <a:rPr lang="ru-RU" dirty="0" smtClean="0"/>
              <a:t>Способствование раскрытию преступления</a:t>
            </a:r>
          </a:p>
          <a:p>
            <a:r>
              <a:rPr lang="ru-RU" dirty="0" smtClean="0"/>
              <a:t>Совершение преступления впервые</a:t>
            </a:r>
          </a:p>
          <a:p>
            <a:r>
              <a:rPr lang="ru-RU" dirty="0" smtClean="0"/>
              <a:t>Вследствие стечения обстоятельств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Смягчающие обстоятельства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состоянии душевного волнения, вызванного неправомерными действиями потерпевшего</a:t>
            </a:r>
          </a:p>
          <a:p>
            <a:r>
              <a:rPr lang="ru-RU" dirty="0" smtClean="0"/>
              <a:t>Совершение преступления несовершеннолетним</a:t>
            </a:r>
          </a:p>
          <a:p>
            <a:r>
              <a:rPr lang="ru-RU" dirty="0" smtClean="0"/>
              <a:t>Превышение пределов необходимой обороны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pres?slideindex=2&amp;slidetitle=План"/>
          </p:cNvPr>
          <p:cNvSpPr/>
          <p:nvPr/>
        </p:nvSpPr>
        <p:spPr>
          <a:xfrm>
            <a:off x="7994468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уголовного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Защита прав и свобод личности</a:t>
            </a:r>
          </a:p>
          <a:p>
            <a:r>
              <a:rPr lang="ru-RU" dirty="0" smtClean="0"/>
              <a:t>Защита интересов государства и общества</a:t>
            </a:r>
          </a:p>
          <a:p>
            <a:r>
              <a:rPr lang="ru-RU" dirty="0" smtClean="0"/>
              <a:t>Охрана правопорядка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уголовного 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«То деяние, которое не рассматривается в уголовном законе в качестве преступления, преступлением не является».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</a:t>
            </a:r>
            <a:br>
              <a:rPr lang="ru-RU" dirty="0" smtClean="0"/>
            </a:br>
            <a:r>
              <a:rPr lang="ru-RU" dirty="0" smtClean="0"/>
              <a:t>уголовного права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Физическое лицо, совершившее запрещенное уголовным законом деяние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осударство в лице суда, следователя, прокурора, органа дознания. </a:t>
            </a:r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926" y="3967147"/>
            <a:ext cx="2334577" cy="19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703" y="4047036"/>
            <a:ext cx="2423840" cy="182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Тема Office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280</TotalTime>
  <Words>1127</Words>
  <Application>Microsoft Office PowerPoint</Application>
  <PresentationFormat>Экран (4:3)</PresentationFormat>
  <Paragraphs>183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флаг РОссии 2</vt:lpstr>
      <vt:lpstr>Уголовное право</vt:lpstr>
      <vt:lpstr>План</vt:lpstr>
      <vt:lpstr>Слайд 3</vt:lpstr>
      <vt:lpstr>Предмет уголовного права</vt:lpstr>
      <vt:lpstr>Предмет уголовного права</vt:lpstr>
      <vt:lpstr>Предмет уголовного права</vt:lpstr>
      <vt:lpstr>Задачи уголовного права</vt:lpstr>
      <vt:lpstr>Принцип уголовного права</vt:lpstr>
      <vt:lpstr>Субъекты  уголовного права</vt:lpstr>
      <vt:lpstr>Методы уголовного права</vt:lpstr>
      <vt:lpstr>Методы уголовного права</vt:lpstr>
      <vt:lpstr>Уголовный кодекс</vt:lpstr>
      <vt:lpstr>Общая часть</vt:lpstr>
      <vt:lpstr>Особенная часть</vt:lpstr>
      <vt:lpstr>Понятие преступления</vt:lpstr>
      <vt:lpstr>Признаки преступления</vt:lpstr>
      <vt:lpstr>Признаки преступления</vt:lpstr>
      <vt:lpstr>Признаки преступления</vt:lpstr>
      <vt:lpstr>Признаки преступления</vt:lpstr>
      <vt:lpstr>Основания юридической ответственности</vt:lpstr>
      <vt:lpstr>Фактическое основание</vt:lpstr>
      <vt:lpstr>Юридическое основание</vt:lpstr>
      <vt:lpstr>Состав преступления</vt:lpstr>
      <vt:lpstr>Объект преступления</vt:lpstr>
      <vt:lpstr>Объективная  сторона преступления</vt:lpstr>
      <vt:lpstr>Субъект преступления</vt:lpstr>
      <vt:lpstr>Субъективная  сторона преступления</vt:lpstr>
      <vt:lpstr>Обстоятельства исключающие уголовную ответственность</vt:lpstr>
      <vt:lpstr>Необходимая оборона</vt:lpstr>
      <vt:lpstr>  Крайняя необходимость  </vt:lpstr>
      <vt:lpstr>Физическое или психическое принуждение, исполнение приказа или распоряжения </vt:lpstr>
      <vt:lpstr>Причинение вреда  при задержании лица, совершившего преступление </vt:lpstr>
      <vt:lpstr>Обстоятельства отягощающие уголовную ответственность</vt:lpstr>
      <vt:lpstr>Обстоятельства отягощающие уголовную ответственность</vt:lpstr>
      <vt:lpstr>Соучастие</vt:lpstr>
      <vt:lpstr>Исполнитель</vt:lpstr>
      <vt:lpstr>Организатор</vt:lpstr>
      <vt:lpstr>Подстрекатель</vt:lpstr>
      <vt:lpstr>Пособник</vt:lpstr>
      <vt:lpstr>Преступления против личности</vt:lpstr>
      <vt:lpstr>Преступления против личности</vt:lpstr>
      <vt:lpstr>Преступления против личности</vt:lpstr>
      <vt:lpstr>Преступления против личности</vt:lpstr>
      <vt:lpstr>Преступления против личности</vt:lpstr>
      <vt:lpstr>Преступления против собственности</vt:lpstr>
      <vt:lpstr>Преступления против собственности</vt:lpstr>
      <vt:lpstr>Преступления против собственности</vt:lpstr>
      <vt:lpstr>Преступления против собственности</vt:lpstr>
      <vt:lpstr>Преступления против собственности</vt:lpstr>
      <vt:lpstr>Преступления против собственности</vt:lpstr>
      <vt:lpstr>Экономические преступления</vt:lpstr>
      <vt:lpstr>Преступления против общественного порядка</vt:lpstr>
      <vt:lpstr>Преступления</vt:lpstr>
      <vt:lpstr>Преступления</vt:lpstr>
      <vt:lpstr>Преступления</vt:lpstr>
      <vt:lpstr>Преступления</vt:lpstr>
      <vt:lpstr>Государственные преступления</vt:lpstr>
      <vt:lpstr>Уголовное наказание</vt:lpstr>
      <vt:lpstr>Уголовное наказание</vt:lpstr>
      <vt:lpstr>Уголовное наказание</vt:lpstr>
      <vt:lpstr>Виды уголовных наказаний</vt:lpstr>
      <vt:lpstr>Виды уголовных наказаний</vt:lpstr>
      <vt:lpstr>Виды уголовных наказаний</vt:lpstr>
      <vt:lpstr>Смягчающие обстоятельства</vt:lpstr>
      <vt:lpstr>Смягчающие обстоятельства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право</dc:title>
  <dc:creator>1</dc:creator>
  <cp:lastModifiedBy>1</cp:lastModifiedBy>
  <cp:revision>3</cp:revision>
  <dcterms:created xsi:type="dcterms:W3CDTF">2015-03-29T10:58:54Z</dcterms:created>
  <dcterms:modified xsi:type="dcterms:W3CDTF">2015-03-31T11:29:55Z</dcterms:modified>
</cp:coreProperties>
</file>