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0"/>
              <a:ext cx="816" cy="3975"/>
              <a:chOff x="4944" y="0"/>
              <a:chExt cx="816" cy="3975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0"/>
                <a:ext cx="480" cy="1431"/>
                <a:chOff x="5280" y="0"/>
                <a:chExt cx="480" cy="1431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5" y="-1"/>
                  <a:ext cx="174" cy="176"/>
                  <a:chOff x="166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67" y="323"/>
                    <a:ext cx="1690" cy="2560"/>
                    <a:chOff x="166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7225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226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4825CD-8511-459F-B3EC-68F81B363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F5770-9E47-46F0-A939-E170B83C9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AA670-764B-4EDC-B974-E2382BE09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63525" y="1598613"/>
            <a:ext cx="3616325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032250" y="1598613"/>
            <a:ext cx="3617913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263525" y="3922713"/>
            <a:ext cx="3616325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032250" y="3922713"/>
            <a:ext cx="3617913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2B04B-0725-44C2-8F68-189B382D06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A2190-6DE7-47E0-B076-84CA6623A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537D8-FED6-44E0-B98C-731DF55A1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F006F-CAD3-47B8-B788-89AEC0F2E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2B159-88A9-4368-B4A4-E1DB8B6390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67F32-12B4-46D4-9CF7-DA632E362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D6A9F-D401-4122-B5C3-BE961B5B3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FAB36-3CF2-4296-A5BB-F93E7DFC4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DF17E-1301-436F-90BD-A2C4B7183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2059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71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2092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210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615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615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615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157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158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159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160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6161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2093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4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5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6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7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8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9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100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07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07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6190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91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92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93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94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95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96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97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98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199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00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2051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203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04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05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A23E5FBC-4D7E-4FDA-8F76-26941DD89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ransition spd="slow">
    <p:strips dir="l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971550" y="620713"/>
            <a:ext cx="6408738" cy="46799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868686">
                    <a:alpha val="50000"/>
                  </a:srgbClr>
                </a:outerShdw>
              </a:effectLst>
              <a:latin typeface="Impac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88640"/>
            <a:ext cx="7936165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Профессия Экономист</a:t>
            </a:r>
          </a:p>
        </p:txBody>
      </p:sp>
      <p:pic>
        <p:nvPicPr>
          <p:cNvPr id="4100" name="Рисунок 12" descr="2-girl-with-money-size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844675"/>
            <a:ext cx="5256213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609600"/>
          </a:xfrm>
        </p:spPr>
        <p:txBody>
          <a:bodyPr/>
          <a:lstStyle/>
          <a:p>
            <a:pPr algn="ctr" eaLnBrk="1" hangingPunct="1"/>
            <a:r>
              <a:rPr lang="ru-RU" b="1" smtClean="0"/>
              <a:t>Образование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836613"/>
            <a:ext cx="7332663" cy="39608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z="2400" b="1" smtClean="0"/>
              <a:t>Новосибирский институт экономики и менеджмента (НИЭМ)</a:t>
            </a:r>
            <a:r>
              <a:rPr lang="ru-RU" sz="2400" smtClean="0"/>
              <a:t>(Бухгалтерский учет, анализ и аудит; Национальная экономика; Финансы и кредит; Финансовый менеджмент; Банковское дело)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z="2400" b="1" smtClean="0"/>
              <a:t>Новосибирский государственный университет экономики и управления - НИНХ(</a:t>
            </a:r>
            <a:r>
              <a:rPr lang="ru-RU" sz="2400" smtClean="0"/>
              <a:t>Специалисты финансово-экономических служб, служащие банков, инвестиционных фондов, финансовых компаний)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675688" cy="32131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Российский государственный торгово-экономический университет,Новосибирский филиал(бухгалтерский учет, экономика и управление /финансы на предприятии и организация предпринимательской деятельности/)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b="1" smtClean="0"/>
              <a:t>Санкт-Петербургская академия управления и экономики,Новосибирский филиал</a:t>
            </a:r>
          </a:p>
          <a:p>
            <a:pPr eaLnBrk="1" hangingPunct="1">
              <a:lnSpc>
                <a:spcPct val="80000"/>
              </a:lnSpc>
            </a:pPr>
            <a:endParaRPr lang="ru-RU" sz="2800" b="1" smtClean="0"/>
          </a:p>
        </p:txBody>
      </p:sp>
      <p:pic>
        <p:nvPicPr>
          <p:cNvPr id="13315" name="Picture 8" descr="MPj0439486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2997200"/>
            <a:ext cx="5616575" cy="3533775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3560" name="Picture 8" descr="15fb948f_1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38113"/>
            <a:ext cx="5473700" cy="3867150"/>
          </a:xfrm>
          <a:noFill/>
          <a:ln w="76200" cmpd="tri">
            <a:solidFill>
              <a:srgbClr val="000000"/>
            </a:solidFill>
          </a:ln>
        </p:spPr>
      </p:pic>
      <p:pic>
        <p:nvPicPr>
          <p:cNvPr id="23562" name="Picture 10" descr="99917"/>
          <p:cNvPicPr>
            <a:picLocks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627313" y="2492375"/>
            <a:ext cx="6096000" cy="4008438"/>
          </a:xfrm>
          <a:noFill/>
          <a:ln w="76200" cmpd="tri">
            <a:solidFill>
              <a:srgbClr val="000000"/>
            </a:solidFill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11560" y="0"/>
            <a:ext cx="7272808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</a:p>
        </p:txBody>
      </p:sp>
      <p:pic>
        <p:nvPicPr>
          <p:cNvPr id="15363" name="Рисунок 9" descr="Home-business-opportunities-uk-money_man_flying_cash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628775"/>
            <a:ext cx="5689600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219075" y="188913"/>
            <a:ext cx="3705225" cy="6048375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Эконо́мика</a:t>
            </a:r>
            <a:r>
              <a:rPr lang="ru-RU" sz="3200" smtClean="0"/>
              <a:t> (от греч. </a:t>
            </a:r>
            <a:r>
              <a:rPr lang="el-GR" sz="3200" smtClean="0"/>
              <a:t>éikos</a:t>
            </a:r>
            <a:r>
              <a:rPr lang="ru-RU" sz="3200" smtClean="0"/>
              <a:t> — </a:t>
            </a:r>
            <a:r>
              <a:rPr lang="ru-RU" sz="3200" i="1" smtClean="0"/>
              <a:t>дом</a:t>
            </a:r>
            <a:r>
              <a:rPr lang="ru-RU" sz="3200" smtClean="0"/>
              <a:t> и </a:t>
            </a:r>
            <a:r>
              <a:rPr lang="el-GR" sz="3200" smtClean="0"/>
              <a:t>nomos</a:t>
            </a:r>
            <a:r>
              <a:rPr lang="ru-RU" sz="3200" smtClean="0"/>
              <a:t> — </a:t>
            </a:r>
            <a:r>
              <a:rPr lang="ru-RU" sz="3200" i="1" smtClean="0"/>
              <a:t>закон</a:t>
            </a:r>
            <a:r>
              <a:rPr lang="ru-RU" sz="3200" smtClean="0"/>
              <a:t>, буквально — правила ведения хозяйства) — хозяйственная деятельность (производство, распределение, обмен и потребление товаров).</a:t>
            </a:r>
          </a:p>
        </p:txBody>
      </p:sp>
      <p:pic>
        <p:nvPicPr>
          <p:cNvPr id="5123" name="Picture 9" descr="j0178310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308850" y="4941888"/>
            <a:ext cx="1628775" cy="1628775"/>
          </a:xfrm>
          <a:noFill/>
        </p:spPr>
      </p:pic>
      <p:pic>
        <p:nvPicPr>
          <p:cNvPr id="5124" name="Picture 11" descr="j0178312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798888" y="4941888"/>
            <a:ext cx="1584325" cy="1582737"/>
          </a:xfrm>
          <a:noFill/>
        </p:spPr>
      </p:pic>
      <p:pic>
        <p:nvPicPr>
          <p:cNvPr id="5125" name="Picture 10" descr="j0178311"/>
          <p:cNvPicPr>
            <a:picLocks noChangeAspect="1" noChangeArrowheads="1" noCrop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5534025" y="4941888"/>
            <a:ext cx="1584325" cy="1582737"/>
          </a:xfrm>
          <a:noFill/>
        </p:spPr>
      </p:pic>
      <p:pic>
        <p:nvPicPr>
          <p:cNvPr id="5126" name="Рисунок 9" descr="ed5800d89b50ba0537a03ea0de5f8a24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4300" y="260350"/>
            <a:ext cx="5153025" cy="414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898525"/>
          </a:xfrm>
        </p:spPr>
        <p:txBody>
          <a:bodyPr/>
          <a:lstStyle/>
          <a:p>
            <a:pPr algn="ctr" eaLnBrk="1" hangingPunct="1"/>
            <a:r>
              <a:rPr lang="ru-RU" b="1" smtClean="0"/>
              <a:t>Факторы развития рынка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7332663" cy="5183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Экономические системы и тенденции развития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Отдельные сектора экономики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Производительные факторы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Рыночные формы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Рост национального продукта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Фиксация цен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Международная торговля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Государственное финансирование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Деньги, банковская и страховая системы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Капитал и девиденды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Доходы, потери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Стоимость жизни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Рынок труда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Социальная система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/>
              <a:t>Виды ответственности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Консалтинг</a:t>
            </a:r>
          </a:p>
          <a:p>
            <a:pPr eaLnBrk="1" hangingPunct="1"/>
            <a:r>
              <a:rPr lang="ru-RU" sz="2800" smtClean="0"/>
              <a:t>Предложение мер по выходу из экономических затруднений, кризисов</a:t>
            </a:r>
          </a:p>
          <a:p>
            <a:pPr eaLnBrk="1" hangingPunct="1"/>
            <a:r>
              <a:rPr lang="ru-RU" sz="2800" smtClean="0"/>
              <a:t>Прогнозирование тенденций в мировой и национальной экономике;</a:t>
            </a:r>
          </a:p>
          <a:p>
            <a:pPr eaLnBrk="1" hangingPunct="1"/>
            <a:r>
              <a:rPr lang="ru-RU" sz="2800" smtClean="0"/>
              <a:t>Подготовка докладов и публикаций;</a:t>
            </a:r>
          </a:p>
          <a:p>
            <a:pPr eaLnBrk="1" hangingPunct="1"/>
            <a:r>
              <a:rPr lang="ru-RU" sz="2800" smtClean="0"/>
              <a:t>Проведение исследований по проблемам мировой и национальной экономики;</a:t>
            </a: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50825" y="0"/>
            <a:ext cx="7477125" cy="620713"/>
          </a:xfrm>
        </p:spPr>
        <p:txBody>
          <a:bodyPr/>
          <a:lstStyle/>
          <a:p>
            <a:pPr algn="ctr" eaLnBrk="1" hangingPunct="1"/>
            <a:r>
              <a:rPr lang="ru-RU" b="1" smtClean="0"/>
              <a:t>ВИДЫ</a:t>
            </a:r>
            <a:r>
              <a:rPr lang="ru-RU" smtClean="0"/>
              <a:t> </a:t>
            </a:r>
            <a:r>
              <a:rPr lang="ru-RU" b="1" smtClean="0"/>
              <a:t>ОТВЕТСТВЕННОСТИ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sz="quarter" idx="4"/>
          </p:nvPr>
        </p:nvSpPr>
        <p:spPr>
          <a:xfrm>
            <a:off x="0" y="620713"/>
            <a:ext cx="3924300" cy="3168650"/>
          </a:xfrm>
        </p:spPr>
        <p:txBody>
          <a:bodyPr/>
          <a:lstStyle/>
          <a:p>
            <a:pPr eaLnBrk="1" hangingPunct="1"/>
            <a:r>
              <a:rPr lang="ru-RU" sz="2000" smtClean="0"/>
              <a:t>Разработка мер защиты экономических интересов</a:t>
            </a:r>
          </a:p>
          <a:p>
            <a:pPr eaLnBrk="1" hangingPunct="1"/>
            <a:r>
              <a:rPr lang="ru-RU" sz="2000" smtClean="0"/>
              <a:t>Общение с политиками и бизнес-лидерами</a:t>
            </a:r>
          </a:p>
          <a:p>
            <a:pPr eaLnBrk="1" hangingPunct="1"/>
            <a:r>
              <a:rPr lang="ru-RU" sz="2000" smtClean="0"/>
              <a:t>Подготовка и консультирование аналитиков в сфере экономики;</a:t>
            </a:r>
          </a:p>
          <a:p>
            <a:pPr eaLnBrk="1" hangingPunct="1"/>
            <a:r>
              <a:rPr lang="ru-RU" sz="2000" smtClean="0"/>
              <a:t>Работа с персональным компьютером;</a:t>
            </a:r>
          </a:p>
        </p:txBody>
      </p:sp>
      <p:pic>
        <p:nvPicPr>
          <p:cNvPr id="11272" name="Picture 8" descr="345"/>
          <p:cNvPicPr>
            <a:picLocks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851275" y="692150"/>
            <a:ext cx="4176713" cy="2636838"/>
          </a:xfrm>
          <a:noFill/>
          <a:ln w="76200" cmpd="tri">
            <a:solidFill>
              <a:srgbClr val="000000"/>
            </a:solidFill>
          </a:ln>
        </p:spPr>
      </p:pic>
      <p:pic>
        <p:nvPicPr>
          <p:cNvPr id="11273" name="Picture 9" descr="ekon"/>
          <p:cNvPicPr>
            <a:picLocks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3573463"/>
            <a:ext cx="4413250" cy="3095625"/>
          </a:xfrm>
          <a:noFill/>
          <a:ln w="76200" cmpd="tri">
            <a:solidFill>
              <a:srgbClr val="000000"/>
            </a:solidFill>
          </a:ln>
        </p:spPr>
      </p:pic>
      <p:pic>
        <p:nvPicPr>
          <p:cNvPr id="11274" name="Picture 10" descr="picture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323850" y="3933825"/>
            <a:ext cx="3900488" cy="2924175"/>
          </a:xfrm>
          <a:noFill/>
          <a:ln w="76200" cmpd="tri">
            <a:solidFill>
              <a:srgbClr val="000000"/>
            </a:solidFill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79388" y="0"/>
            <a:ext cx="7477125" cy="981075"/>
          </a:xfrm>
        </p:spPr>
        <p:txBody>
          <a:bodyPr/>
          <a:lstStyle/>
          <a:p>
            <a:pPr algn="ctr" eaLnBrk="1" hangingPunct="1"/>
            <a:r>
              <a:rPr lang="ru-RU" sz="3600" smtClean="0"/>
              <a:t>Разработка графиков,</a:t>
            </a:r>
            <a:br>
              <a:rPr lang="ru-RU" sz="3600" smtClean="0"/>
            </a:br>
            <a:r>
              <a:rPr lang="ru-RU" sz="3600" smtClean="0"/>
              <a:t> схем, таблиц</a:t>
            </a:r>
          </a:p>
        </p:txBody>
      </p:sp>
      <p:pic>
        <p:nvPicPr>
          <p:cNvPr id="13320" name="Picture 8" descr="109566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8" y="1268413"/>
            <a:ext cx="5360987" cy="3598862"/>
          </a:xfrm>
          <a:noFill/>
          <a:ln w="76200">
            <a:solidFill>
              <a:srgbClr val="000000"/>
            </a:solidFill>
          </a:ln>
        </p:spPr>
      </p:pic>
      <p:pic>
        <p:nvPicPr>
          <p:cNvPr id="13321" name="Picture 9" descr="223752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141663" y="2852738"/>
            <a:ext cx="5389562" cy="3744912"/>
          </a:xfrm>
          <a:noFill/>
          <a:ln w="76200">
            <a:solidFill>
              <a:srgbClr val="000000"/>
            </a:solidFill>
          </a:ln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/>
              <a:t>ТРЕБОВАНИЯ  К  ЭКОНОМИСТУ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196975"/>
            <a:ext cx="7386638" cy="46085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качества исследователя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умение убеждать, умение контролировать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наличие профессионального чутья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организационные способности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отличное знание макроэкономики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владение иностранными языками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владение техническими средствами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способность работать со  статистикой, графиками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опыт подготовки докладов и публикаций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умение экономить средства организации, клиента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владение навыками делового общения и сотрудничества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готовность работать в экстремальных ситуациях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владение менеджерской техникой.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477125" cy="1143000"/>
          </a:xfrm>
        </p:spPr>
        <p:txBody>
          <a:bodyPr/>
          <a:lstStyle/>
          <a:p>
            <a:pPr eaLnBrk="1" hangingPunct="1"/>
            <a:r>
              <a:rPr lang="ru-RU" sz="2000" b="1" smtClean="0"/>
              <a:t>МЕСТО   РАБОТЫ   И    ПРИМЕРНОЕ    РАСПРЕДЕЛЕНИЕ ЭКОНОМИСТОВ    ПО    РАЗЛИЧНЫМ    СФЕРАМ</a:t>
            </a: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>
            <p:ph idx="1"/>
          </p:nvPr>
        </p:nvGraphicFramePr>
        <p:xfrm>
          <a:off x="250825" y="835025"/>
          <a:ext cx="7921625" cy="5834063"/>
        </p:xfrm>
        <a:graphic>
          <a:graphicData uri="http://schemas.openxmlformats.org/presentationml/2006/ole">
            <p:oleObj spid="_x0000_s1026" name="Диаграмма" r:id="rId3" imgW="4276667" imgH="2705190" progId="Excel.Chart.8">
              <p:embed/>
            </p:oleObj>
          </a:graphicData>
        </a:graphic>
      </p:graphicFrame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ОБРАЗОВАНИЕ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125538"/>
            <a:ext cx="7386638" cy="5399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u="sng" smtClean="0"/>
              <a:t>- Традиционные ВУЗы,</a:t>
            </a:r>
          </a:p>
          <a:p>
            <a:pPr eaLnBrk="1" hangingPunct="1">
              <a:buFontTx/>
              <a:buNone/>
            </a:pPr>
            <a:r>
              <a:rPr lang="ru-RU" smtClean="0"/>
              <a:t>   </a:t>
            </a:r>
            <a:r>
              <a:rPr lang="ru-RU" sz="2800" smtClean="0"/>
              <a:t>которые готовят самых разных специалистов в области экономики. Они ведут обучение по - широкому спектру специальностей.</a:t>
            </a:r>
          </a:p>
          <a:p>
            <a:pPr eaLnBrk="1" hangingPunct="1">
              <a:buFontTx/>
              <a:buNone/>
            </a:pPr>
            <a:r>
              <a:rPr lang="ru-RU" sz="2800" smtClean="0"/>
              <a:t> </a:t>
            </a:r>
          </a:p>
          <a:p>
            <a:pPr eaLnBrk="1" hangingPunct="1">
              <a:buFontTx/>
              <a:buNone/>
            </a:pPr>
            <a:r>
              <a:rPr lang="ru-RU" u="sng" smtClean="0"/>
              <a:t>- Узкоспециализированные ВУЗы, </a:t>
            </a:r>
            <a:r>
              <a:rPr lang="ru-RU" sz="2800" smtClean="0"/>
              <a:t>которые дают одну - две специальности и готовят специалистов в области экономики для обслуживания определенного направления. </a:t>
            </a:r>
          </a:p>
        </p:txBody>
      </p:sp>
      <p:pic>
        <p:nvPicPr>
          <p:cNvPr id="11268" name="Picture 5" descr="j028413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2420938"/>
            <a:ext cx="2339975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имоно">
  <a:themeElements>
    <a:clrScheme name="Кимоно 6">
      <a:dk1>
        <a:srgbClr val="000000"/>
      </a:dk1>
      <a:lt1>
        <a:srgbClr val="D9EFE0"/>
      </a:lt1>
      <a:dk2>
        <a:srgbClr val="30605A"/>
      </a:dk2>
      <a:lt2>
        <a:srgbClr val="15331E"/>
      </a:lt2>
      <a:accent1>
        <a:srgbClr val="A4C6BA"/>
      </a:accent1>
      <a:accent2>
        <a:srgbClr val="558F7D"/>
      </a:accent2>
      <a:accent3>
        <a:srgbClr val="E9F6ED"/>
      </a:accent3>
      <a:accent4>
        <a:srgbClr val="000000"/>
      </a:accent4>
      <a:accent5>
        <a:srgbClr val="CFDFD9"/>
      </a:accent5>
      <a:accent6>
        <a:srgbClr val="4C8171"/>
      </a:accent6>
      <a:hlink>
        <a:srgbClr val="C1C177"/>
      </a:hlink>
      <a:folHlink>
        <a:srgbClr val="A08F5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213</TotalTime>
  <Words>301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Кимоно</vt:lpstr>
      <vt:lpstr>Диаграмма Microsoft Office Excel</vt:lpstr>
      <vt:lpstr>Slide 1</vt:lpstr>
      <vt:lpstr>Эконо́мика (от греч. éikos — дом и nomos — закон, буквально — правила ведения хозяйства) — хозяйственная деятельность (производство, распределение, обмен и потребление товаров).</vt:lpstr>
      <vt:lpstr>Факторы развития рынка</vt:lpstr>
      <vt:lpstr>Виды ответственности</vt:lpstr>
      <vt:lpstr>ВИДЫ ОТВЕТСТВЕННОСТИ</vt:lpstr>
      <vt:lpstr>Разработка графиков,  схем, таблиц</vt:lpstr>
      <vt:lpstr>ТРЕБОВАНИЯ  К  ЭКОНОМИСТУ</vt:lpstr>
      <vt:lpstr>МЕСТО   РАБОТЫ   И    ПРИМЕРНОЕ    РАСПРЕДЕЛЕНИЕ ЭКОНОМИСТОВ    ПО    РАЗЛИЧНЫМ    СФЕРАМ</vt:lpstr>
      <vt:lpstr>ОБРАЗОВАНИЕ</vt:lpstr>
      <vt:lpstr>Образование</vt:lpstr>
      <vt:lpstr>Slide 11</vt:lpstr>
      <vt:lpstr>Slide 12</vt:lpstr>
      <vt:lpstr>Slide 13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Windows User</cp:lastModifiedBy>
  <cp:revision>10</cp:revision>
  <dcterms:created xsi:type="dcterms:W3CDTF">2009-11-13T18:25:57Z</dcterms:created>
  <dcterms:modified xsi:type="dcterms:W3CDTF">2016-05-21T23:18:29Z</dcterms:modified>
</cp:coreProperties>
</file>